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8" r:id="rId2"/>
    <p:sldId id="272" r:id="rId3"/>
    <p:sldId id="273" r:id="rId4"/>
    <p:sldId id="274" r:id="rId5"/>
    <p:sldId id="275" r:id="rId6"/>
    <p:sldId id="276" r:id="rId7"/>
    <p:sldId id="290" r:id="rId8"/>
    <p:sldId id="291" r:id="rId9"/>
    <p:sldId id="292" r:id="rId10"/>
    <p:sldId id="293" r:id="rId11"/>
    <p:sldId id="330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07" r:id="rId26"/>
    <p:sldId id="327" r:id="rId27"/>
    <p:sldId id="308" r:id="rId28"/>
    <p:sldId id="309" r:id="rId29"/>
    <p:sldId id="310" r:id="rId30"/>
    <p:sldId id="311" r:id="rId31"/>
    <p:sldId id="312" r:id="rId32"/>
    <p:sldId id="313" r:id="rId33"/>
    <p:sldId id="314" r:id="rId34"/>
    <p:sldId id="315" r:id="rId35"/>
    <p:sldId id="316" r:id="rId36"/>
    <p:sldId id="319" r:id="rId37"/>
    <p:sldId id="320" r:id="rId38"/>
    <p:sldId id="321" r:id="rId39"/>
    <p:sldId id="328" r:id="rId40"/>
    <p:sldId id="322" r:id="rId41"/>
    <p:sldId id="323" r:id="rId42"/>
    <p:sldId id="317" r:id="rId43"/>
    <p:sldId id="262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0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40" autoAdjust="0"/>
    <p:restoredTop sz="94660"/>
  </p:normalViewPr>
  <p:slideViewPr>
    <p:cSldViewPr snapToGrid="0">
      <p:cViewPr varScale="1">
        <p:scale>
          <a:sx n="87" d="100"/>
          <a:sy n="87" d="100"/>
        </p:scale>
        <p:origin x="22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22.05.2019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7121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22.05.2019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7372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22.05.2019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2728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22.05.2019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7589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22.05.2019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575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22.05.2019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705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22.05.2019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8130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22.05.2019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117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22.05.2019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1648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22.05.2019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8742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22.05.2019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1852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D941C-E156-489D-9A27-4295215E83BB}" type="datetimeFigureOut">
              <a:rPr lang="de-DE" smtClean="0"/>
              <a:t>22.05.2019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668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D941C-E156-489D-9A27-4295215E83BB}" type="datetimeFigureOut">
              <a:rPr lang="de-DE" smtClean="0"/>
              <a:t>22.05.2019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D9FE7-9F0D-4EDC-95F6-7EBDBD7E5C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64705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933772C-70AD-42A4-959C-51CF707029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FFE0657-D822-49DD-BB14-C40E44DF08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583" y="1283832"/>
            <a:ext cx="10994833" cy="2913595"/>
          </a:xfrm>
          <a:noFill/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7400" dirty="0">
                <a:solidFill>
                  <a:srgbClr val="280050"/>
                </a:solidFill>
              </a:rPr>
              <a:t>Rewinding the Clock</a:t>
            </a:r>
          </a:p>
          <a:p>
            <a:pPr marL="0" indent="0" algn="ctr">
              <a:buNone/>
            </a:pPr>
            <a:r>
              <a:rPr lang="en-US" sz="5200" dirty="0">
                <a:solidFill>
                  <a:srgbClr val="280050"/>
                </a:solidFill>
              </a:rPr>
              <a:t>Playback Concepts in EGS-CC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523CE13-36F3-40D0-BAEC-EDDB69C2F14B}"/>
              </a:ext>
            </a:extLst>
          </p:cNvPr>
          <p:cNvSpPr txBox="1">
            <a:spLocks/>
          </p:cNvSpPr>
          <p:nvPr/>
        </p:nvSpPr>
        <p:spPr>
          <a:xfrm>
            <a:off x="598583" y="3690651"/>
            <a:ext cx="5681031" cy="27931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</a:rPr>
              <a:t>Tom Moya Schiller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</a:rPr>
              <a:t>A Softer Space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0DF9A97-320D-469C-BF45-3894064592A8}"/>
              </a:ext>
            </a:extLst>
          </p:cNvPr>
          <p:cNvSpPr txBox="1">
            <a:spLocks/>
          </p:cNvSpPr>
          <p:nvPr/>
        </p:nvSpPr>
        <p:spPr>
          <a:xfrm>
            <a:off x="5912385" y="3690651"/>
            <a:ext cx="5681031" cy="27931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</a:rPr>
              <a:t>ESAW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</a:rPr>
              <a:t>May 2019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08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D6D592D-A605-4C63-8D86-F31C0D8B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Mix of live and deferred data in playback session also configurable: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1" y="1964266"/>
            <a:ext cx="11129073" cy="436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73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70D3819-4C17-4B4E-AEEB-3E613FF7F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2" y="1964266"/>
            <a:ext cx="11129071" cy="4368912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074239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Live and playback sessions independent –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different from SCOS-2000 where TM </a:t>
            </a:r>
            <a:r>
              <a:rPr lang="en-US" dirty="0" err="1">
                <a:solidFill>
                  <a:schemeClr val="bg1"/>
                </a:solidFill>
              </a:rPr>
              <a:t>Replayer</a:t>
            </a:r>
            <a:r>
              <a:rPr lang="en-US" dirty="0">
                <a:solidFill>
                  <a:schemeClr val="bg1"/>
                </a:solidFill>
              </a:rPr>
              <a:t> runs inside live system: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53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D6D592D-A605-4C63-8D86-F31C0D8B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Overview of different types of sessions in EGS-CC: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2" y="1964266"/>
            <a:ext cx="11129071" cy="436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09B56E2-6855-4820-BF7E-9D46023296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Surrounding global container – connected before joining specific session: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2" y="1964266"/>
            <a:ext cx="11129071" cy="436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94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D6D592D-A605-4C63-8D86-F31C0D8B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Preparation session used to prepare SOBs, UDDs, etc. offline: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3" y="1964266"/>
            <a:ext cx="11129068" cy="436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26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C947799B-285E-451D-A756-186D96874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Each monitoring and control session like one instance of SCOS-2000: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3" y="1964266"/>
            <a:ext cx="11129068" cy="436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76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D6D592D-A605-4C63-8D86-F31C0D8B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Live </a:t>
            </a:r>
            <a:r>
              <a:rPr lang="en-US" dirty="0" err="1">
                <a:solidFill>
                  <a:schemeClr val="bg1"/>
                </a:solidFill>
              </a:rPr>
              <a:t>mandcops</a:t>
            </a:r>
            <a:r>
              <a:rPr lang="en-US" dirty="0">
                <a:solidFill>
                  <a:schemeClr val="bg1"/>
                </a:solidFill>
              </a:rPr>
              <a:t> session shows (and expects) live data only: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4" y="1964266"/>
            <a:ext cx="11129066" cy="436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06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680C1EA6-5616-4C81-A84D-9A30AE3B8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en-US" dirty="0" err="1">
                <a:solidFill>
                  <a:schemeClr val="bg1"/>
                </a:solidFill>
              </a:rPr>
              <a:t>Deferredops</a:t>
            </a:r>
            <a:r>
              <a:rPr lang="en-US" dirty="0">
                <a:solidFill>
                  <a:schemeClr val="bg1"/>
                </a:solidFill>
              </a:rPr>
              <a:t> session expects deferred data to arrive, behaves like </a:t>
            </a:r>
            <a:r>
              <a:rPr lang="en-US" dirty="0" err="1">
                <a:solidFill>
                  <a:schemeClr val="bg1"/>
                </a:solidFill>
              </a:rPr>
              <a:t>mandcops</a:t>
            </a:r>
            <a:r>
              <a:rPr lang="en-US" dirty="0">
                <a:solidFill>
                  <a:schemeClr val="bg1"/>
                </a:solidFill>
              </a:rPr>
              <a:t>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4" y="1964266"/>
            <a:ext cx="11129066" cy="436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23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0A41C11A-4F18-4C8A-BDA8-5BBBBBF75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Playback session plays back deferred data to achieve complete history: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5" y="1964266"/>
            <a:ext cx="11129063" cy="436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12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D6D592D-A605-4C63-8D86-F31C0D8B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Reprocessing session processes same data again, e.g. with updated tailoring: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5" y="1964266"/>
            <a:ext cx="11129063" cy="436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5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E3534FC-C851-4469-8007-9DC8F3D25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159653"/>
            <a:ext cx="11559553" cy="5122843"/>
          </a:xfrm>
          <a:noFill/>
        </p:spPr>
        <p:txBody>
          <a:bodyPr/>
          <a:lstStyle/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Ideally, live data arrives from the spacecraft unhindered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EF8495-DC05-4928-A9E5-C028F153A4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1" y="2735298"/>
            <a:ext cx="10799995" cy="3229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45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CBE4DF83-101E-4108-B7ED-50CB414D5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So how does data flow inside live and playback session?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6" y="1964266"/>
            <a:ext cx="11129061" cy="436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7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D6D592D-A605-4C63-8D86-F31C0D8B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All </a:t>
            </a:r>
            <a:r>
              <a:rPr lang="de-DE" dirty="0" err="1">
                <a:solidFill>
                  <a:schemeClr val="bg1"/>
                </a:solidFill>
              </a:rPr>
              <a:t>data</a:t>
            </a:r>
            <a:r>
              <a:rPr lang="de-DE" dirty="0">
                <a:solidFill>
                  <a:schemeClr val="bg1"/>
                </a:solidFill>
              </a:rPr>
              <a:t> – live and </a:t>
            </a:r>
            <a:r>
              <a:rPr lang="de-DE" dirty="0" err="1">
                <a:solidFill>
                  <a:schemeClr val="bg1"/>
                </a:solidFill>
              </a:rPr>
              <a:t>playback</a:t>
            </a:r>
            <a:r>
              <a:rPr lang="de-DE" dirty="0">
                <a:solidFill>
                  <a:schemeClr val="bg1"/>
                </a:solidFill>
              </a:rPr>
              <a:t> – </a:t>
            </a:r>
            <a:r>
              <a:rPr lang="de-DE" dirty="0" err="1">
                <a:solidFill>
                  <a:schemeClr val="bg1"/>
                </a:solidFill>
              </a:rPr>
              <a:t>goes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through</a:t>
            </a:r>
            <a:r>
              <a:rPr lang="de-DE" dirty="0">
                <a:solidFill>
                  <a:schemeClr val="bg1"/>
                </a:solidFill>
              </a:rPr>
              <a:t> Source Data Access (SDA)…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6" y="1964266"/>
            <a:ext cx="11129061" cy="436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31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16E62E7F-9B0E-4E8B-B194-C2C4D2F3AA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… and </a:t>
            </a:r>
            <a:r>
              <a:rPr lang="de-DE" dirty="0" err="1">
                <a:solidFill>
                  <a:schemeClr val="bg1"/>
                </a:solidFill>
              </a:rPr>
              <a:t>gets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stored</a:t>
            </a:r>
            <a:r>
              <a:rPr lang="de-DE" dirty="0">
                <a:solidFill>
                  <a:schemeClr val="bg1"/>
                </a:solidFill>
              </a:rPr>
              <a:t> in </a:t>
            </a:r>
            <a:r>
              <a:rPr lang="de-DE" dirty="0" err="1">
                <a:solidFill>
                  <a:schemeClr val="bg1"/>
                </a:solidFill>
              </a:rPr>
              <a:t>the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archive</a:t>
            </a:r>
            <a:r>
              <a:rPr lang="de-DE" dirty="0">
                <a:solidFill>
                  <a:schemeClr val="bg1"/>
                </a:solidFill>
              </a:rPr>
              <a:t> (ARC)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7" y="1964266"/>
            <a:ext cx="11129058" cy="436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43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D6D592D-A605-4C63-8D86-F31C0D8B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Live </a:t>
            </a:r>
            <a:r>
              <a:rPr lang="de-DE" dirty="0" err="1">
                <a:solidFill>
                  <a:schemeClr val="bg1"/>
                </a:solidFill>
              </a:rPr>
              <a:t>data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flows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through</a:t>
            </a:r>
            <a:r>
              <a:rPr lang="de-DE" dirty="0">
                <a:solidFill>
                  <a:schemeClr val="bg1"/>
                </a:solidFill>
              </a:rPr>
              <a:t> PEX and MCM </a:t>
            </a:r>
            <a:r>
              <a:rPr lang="de-DE" dirty="0" err="1">
                <a:solidFill>
                  <a:schemeClr val="bg1"/>
                </a:solidFill>
              </a:rPr>
              <a:t>for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the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current</a:t>
            </a:r>
            <a:r>
              <a:rPr lang="de-DE" dirty="0">
                <a:solidFill>
                  <a:schemeClr val="bg1"/>
                </a:solidFill>
              </a:rPr>
              <a:t> (live) </a:t>
            </a:r>
            <a:r>
              <a:rPr lang="de-DE" dirty="0" err="1">
                <a:solidFill>
                  <a:schemeClr val="bg1"/>
                </a:solidFill>
              </a:rPr>
              <a:t>view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8" y="1964266"/>
            <a:ext cx="11129056" cy="436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1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87627D52-D829-4DA9-A917-FA9D08408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Archived</a:t>
            </a:r>
            <a:r>
              <a:rPr lang="de-DE" dirty="0">
                <a:solidFill>
                  <a:schemeClr val="bg1"/>
                </a:solidFill>
              </a:rPr>
              <a:t> live </a:t>
            </a:r>
            <a:r>
              <a:rPr lang="de-DE" dirty="0" err="1">
                <a:solidFill>
                  <a:schemeClr val="bg1"/>
                </a:solidFill>
              </a:rPr>
              <a:t>data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used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construct</a:t>
            </a:r>
            <a:r>
              <a:rPr lang="de-DE" dirty="0">
                <a:solidFill>
                  <a:schemeClr val="bg1"/>
                </a:solidFill>
              </a:rPr>
              <a:t> an </a:t>
            </a:r>
            <a:r>
              <a:rPr lang="de-DE" dirty="0" err="1">
                <a:solidFill>
                  <a:schemeClr val="bg1"/>
                </a:solidFill>
              </a:rPr>
              <a:t>incomplete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historical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view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8" y="1964266"/>
            <a:ext cx="11129056" cy="436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36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D6D592D-A605-4C63-8D86-F31C0D8B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The </a:t>
            </a:r>
            <a:r>
              <a:rPr lang="de-DE" dirty="0" err="1">
                <a:solidFill>
                  <a:schemeClr val="bg1"/>
                </a:solidFill>
              </a:rPr>
              <a:t>playback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session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contains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mostly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the</a:t>
            </a:r>
            <a:r>
              <a:rPr lang="de-DE" dirty="0">
                <a:solidFill>
                  <a:schemeClr val="bg1"/>
                </a:solidFill>
              </a:rPr>
              <a:t> same </a:t>
            </a:r>
            <a:r>
              <a:rPr lang="de-DE" dirty="0" err="1">
                <a:solidFill>
                  <a:schemeClr val="bg1"/>
                </a:solidFill>
              </a:rPr>
              <a:t>components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9" y="1964266"/>
            <a:ext cx="11129053" cy="436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6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39ABBC53-9054-42CF-94CF-105C06B20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Source </a:t>
            </a:r>
            <a:r>
              <a:rPr lang="de-DE" dirty="0" err="1">
                <a:solidFill>
                  <a:schemeClr val="bg1"/>
                </a:solidFill>
              </a:rPr>
              <a:t>data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moves</a:t>
            </a:r>
            <a:r>
              <a:rPr lang="de-DE" dirty="0">
                <a:solidFill>
                  <a:schemeClr val="bg1"/>
                </a:solidFill>
              </a:rPr>
              <a:t> via ARC, </a:t>
            </a:r>
            <a:r>
              <a:rPr lang="de-DE" dirty="0" err="1">
                <a:solidFill>
                  <a:schemeClr val="bg1"/>
                </a:solidFill>
              </a:rPr>
              <a:t>other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data</a:t>
            </a:r>
            <a:r>
              <a:rPr lang="de-DE" dirty="0">
                <a:solidFill>
                  <a:schemeClr val="bg1"/>
                </a:solidFill>
              </a:rPr>
              <a:t> via MCM Input Archive: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9" y="1964266"/>
            <a:ext cx="11129053" cy="436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62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71643443-34C7-41E2-8148-199A5B942B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SDA </a:t>
            </a:r>
            <a:r>
              <a:rPr lang="de-DE" dirty="0" err="1">
                <a:solidFill>
                  <a:schemeClr val="bg1"/>
                </a:solidFill>
              </a:rPr>
              <a:t>obtains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data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about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the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playback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behavior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from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the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deployment</a:t>
            </a:r>
            <a:r>
              <a:rPr lang="de-DE" dirty="0">
                <a:solidFill>
                  <a:schemeClr val="bg1"/>
                </a:solidFill>
              </a:rPr>
              <a:t> plan: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9" y="1964266"/>
            <a:ext cx="11129053" cy="436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25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D6D592D-A605-4C63-8D86-F31C0D8B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PEX </a:t>
            </a:r>
            <a:r>
              <a:rPr lang="de-DE" dirty="0" err="1">
                <a:solidFill>
                  <a:schemeClr val="bg1"/>
                </a:solidFill>
              </a:rPr>
              <a:t>registers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itself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as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playback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listener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to</a:t>
            </a:r>
            <a:r>
              <a:rPr lang="de-DE" dirty="0">
                <a:solidFill>
                  <a:schemeClr val="bg1"/>
                </a:solidFill>
              </a:rPr>
              <a:t> SDA: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70" y="1964266"/>
            <a:ext cx="11129050" cy="436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23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BED20D5C-E79F-431B-B7CA-139ACF41A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SDA </a:t>
            </a:r>
            <a:r>
              <a:rPr lang="de-DE" dirty="0" err="1">
                <a:solidFill>
                  <a:schemeClr val="bg1"/>
                </a:solidFill>
              </a:rPr>
              <a:t>iterates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through</a:t>
            </a:r>
            <a:r>
              <a:rPr lang="de-DE" dirty="0">
                <a:solidFill>
                  <a:schemeClr val="bg1"/>
                </a:solidFill>
              </a:rPr>
              <a:t> time in </a:t>
            </a:r>
            <a:r>
              <a:rPr lang="de-DE" dirty="0" err="1">
                <a:solidFill>
                  <a:schemeClr val="bg1"/>
                </a:solidFill>
              </a:rPr>
              <a:t>short</a:t>
            </a:r>
            <a:r>
              <a:rPr lang="de-DE" dirty="0">
                <a:solidFill>
                  <a:schemeClr val="bg1"/>
                </a:solidFill>
              </a:rPr>
              <a:t> time </a:t>
            </a:r>
            <a:r>
              <a:rPr lang="de-DE" dirty="0" err="1">
                <a:solidFill>
                  <a:schemeClr val="bg1"/>
                </a:solidFill>
              </a:rPr>
              <a:t>steps</a:t>
            </a:r>
            <a:r>
              <a:rPr lang="de-DE" dirty="0">
                <a:solidFill>
                  <a:schemeClr val="bg1"/>
                </a:solidFill>
              </a:rPr>
              <a:t>, </a:t>
            </a:r>
            <a:r>
              <a:rPr lang="de-DE" dirty="0" err="1">
                <a:solidFill>
                  <a:schemeClr val="bg1"/>
                </a:solidFill>
              </a:rPr>
              <a:t>telling</a:t>
            </a:r>
            <a:r>
              <a:rPr lang="de-DE" dirty="0">
                <a:solidFill>
                  <a:schemeClr val="bg1"/>
                </a:solidFill>
              </a:rPr>
              <a:t> PEX </a:t>
            </a:r>
            <a:r>
              <a:rPr lang="de-DE" dirty="0" err="1">
                <a:solidFill>
                  <a:schemeClr val="bg1"/>
                </a:solidFill>
              </a:rPr>
              <a:t>about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the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first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one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70" y="1964266"/>
            <a:ext cx="11129050" cy="436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32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DC48024A-5913-42C1-A5C5-295EE1E494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159653"/>
            <a:ext cx="11559553" cy="5122843"/>
          </a:xfrm>
          <a:noFill/>
        </p:spPr>
        <p:txBody>
          <a:bodyPr/>
          <a:lstStyle/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Missions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with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small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windows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of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visibility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cannot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constantly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receive</a:t>
            </a:r>
            <a:r>
              <a:rPr lang="de-DE" dirty="0">
                <a:solidFill>
                  <a:schemeClr val="bg1"/>
                </a:solidFill>
              </a:rPr>
              <a:t> live </a:t>
            </a:r>
            <a:r>
              <a:rPr lang="de-DE" dirty="0" err="1">
                <a:solidFill>
                  <a:schemeClr val="bg1"/>
                </a:solidFill>
              </a:rPr>
              <a:t>data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EF8495-DC05-4928-A9E5-C028F153A4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1" y="2735298"/>
            <a:ext cx="10799995" cy="3229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96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D6D592D-A605-4C63-8D86-F31C0D8B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PEX </a:t>
            </a:r>
            <a:r>
              <a:rPr lang="de-DE" dirty="0" err="1">
                <a:solidFill>
                  <a:schemeClr val="bg1"/>
                </a:solidFill>
              </a:rPr>
              <a:t>requests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from</a:t>
            </a:r>
            <a:r>
              <a:rPr lang="de-DE" dirty="0">
                <a:solidFill>
                  <a:schemeClr val="bg1"/>
                </a:solidFill>
              </a:rPr>
              <a:t> SDA </a:t>
            </a:r>
            <a:r>
              <a:rPr lang="de-DE" dirty="0" err="1">
                <a:solidFill>
                  <a:schemeClr val="bg1"/>
                </a:solidFill>
              </a:rPr>
              <a:t>the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data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for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the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first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step</a:t>
            </a:r>
            <a:r>
              <a:rPr lang="de-DE" dirty="0">
                <a:solidFill>
                  <a:schemeClr val="bg1"/>
                </a:solidFill>
              </a:rPr>
              <a:t>, </a:t>
            </a:r>
            <a:r>
              <a:rPr lang="de-DE" dirty="0" err="1">
                <a:solidFill>
                  <a:schemeClr val="bg1"/>
                </a:solidFill>
              </a:rPr>
              <a:t>which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requests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from</a:t>
            </a:r>
            <a:r>
              <a:rPr lang="de-DE" dirty="0">
                <a:solidFill>
                  <a:schemeClr val="bg1"/>
                </a:solidFill>
              </a:rPr>
              <a:t> ARC: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71" y="1964266"/>
            <a:ext cx="11129048" cy="436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1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AC72085A-105C-48D7-B03C-C06D61A9E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The </a:t>
            </a:r>
            <a:r>
              <a:rPr lang="de-DE" dirty="0" err="1">
                <a:solidFill>
                  <a:schemeClr val="bg1"/>
                </a:solidFill>
              </a:rPr>
              <a:t>deferred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data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of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the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first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step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flows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from</a:t>
            </a:r>
            <a:r>
              <a:rPr lang="de-DE" dirty="0">
                <a:solidFill>
                  <a:schemeClr val="bg1"/>
                </a:solidFill>
              </a:rPr>
              <a:t> ARC all </a:t>
            </a:r>
            <a:r>
              <a:rPr lang="de-DE" dirty="0" err="1">
                <a:solidFill>
                  <a:schemeClr val="bg1"/>
                </a:solidFill>
              </a:rPr>
              <a:t>the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way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the</a:t>
            </a:r>
            <a:r>
              <a:rPr lang="de-DE" dirty="0">
                <a:solidFill>
                  <a:schemeClr val="bg1"/>
                </a:solidFill>
              </a:rPr>
              <a:t> UIF: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71" y="1964266"/>
            <a:ext cx="11129048" cy="43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42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D6D592D-A605-4C63-8D86-F31C0D8B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For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each</a:t>
            </a:r>
            <a:r>
              <a:rPr lang="de-DE" dirty="0">
                <a:solidFill>
                  <a:schemeClr val="bg1"/>
                </a:solidFill>
              </a:rPr>
              <a:t> time </a:t>
            </a:r>
            <a:r>
              <a:rPr lang="de-DE" dirty="0" err="1">
                <a:solidFill>
                  <a:schemeClr val="bg1"/>
                </a:solidFill>
              </a:rPr>
              <a:t>step</a:t>
            </a:r>
            <a:r>
              <a:rPr lang="de-DE" dirty="0">
                <a:solidFill>
                  <a:schemeClr val="bg1"/>
                </a:solidFill>
              </a:rPr>
              <a:t>, SDA → PEX → SDA → ARC → SDA → PEX loop </a:t>
            </a:r>
            <a:r>
              <a:rPr lang="de-DE" dirty="0" err="1">
                <a:solidFill>
                  <a:schemeClr val="bg1"/>
                </a:solidFill>
              </a:rPr>
              <a:t>repeats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72" y="1964266"/>
            <a:ext cx="11129045" cy="43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08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15110E6E-F6A0-4856-A122-18C9264CA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For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each</a:t>
            </a:r>
            <a:r>
              <a:rPr lang="de-DE" dirty="0">
                <a:solidFill>
                  <a:schemeClr val="bg1"/>
                </a:solidFill>
              </a:rPr>
              <a:t> time </a:t>
            </a:r>
            <a:r>
              <a:rPr lang="de-DE" dirty="0" err="1">
                <a:solidFill>
                  <a:schemeClr val="bg1"/>
                </a:solidFill>
              </a:rPr>
              <a:t>step</a:t>
            </a:r>
            <a:r>
              <a:rPr lang="de-DE" dirty="0">
                <a:solidFill>
                  <a:schemeClr val="bg1"/>
                </a:solidFill>
              </a:rPr>
              <a:t>, SDA → PEX → SDA → ARC → SDA → PEX loop </a:t>
            </a:r>
            <a:r>
              <a:rPr lang="de-DE" dirty="0" err="1">
                <a:solidFill>
                  <a:schemeClr val="bg1"/>
                </a:solidFill>
              </a:rPr>
              <a:t>repeats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72" y="1964266"/>
            <a:ext cx="11129045" cy="436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78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D70768E1-00D8-4B0B-9D62-623789348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For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each</a:t>
            </a:r>
            <a:r>
              <a:rPr lang="de-DE" dirty="0">
                <a:solidFill>
                  <a:schemeClr val="bg1"/>
                </a:solidFill>
              </a:rPr>
              <a:t> time </a:t>
            </a:r>
            <a:r>
              <a:rPr lang="de-DE" dirty="0" err="1">
                <a:solidFill>
                  <a:schemeClr val="bg1"/>
                </a:solidFill>
              </a:rPr>
              <a:t>step</a:t>
            </a:r>
            <a:r>
              <a:rPr lang="de-DE" dirty="0">
                <a:solidFill>
                  <a:schemeClr val="bg1"/>
                </a:solidFill>
              </a:rPr>
              <a:t>, SDA → PEX → SDA → ARC → SDA → PEX loop </a:t>
            </a:r>
            <a:r>
              <a:rPr lang="de-DE" dirty="0" err="1">
                <a:solidFill>
                  <a:schemeClr val="bg1"/>
                </a:solidFill>
              </a:rPr>
              <a:t>repeats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73" y="1964266"/>
            <a:ext cx="11129043" cy="436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98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D6D592D-A605-4C63-8D86-F31C0D8B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Finally</a:t>
            </a:r>
            <a:r>
              <a:rPr lang="de-DE" dirty="0">
                <a:solidFill>
                  <a:schemeClr val="bg1"/>
                </a:solidFill>
              </a:rPr>
              <a:t>, </a:t>
            </a:r>
            <a:r>
              <a:rPr lang="de-DE" dirty="0" err="1">
                <a:solidFill>
                  <a:schemeClr val="bg1"/>
                </a:solidFill>
              </a:rPr>
              <a:t>playback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historical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display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complete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73" y="1964266"/>
            <a:ext cx="11129043" cy="436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69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BA1B434B-01FF-4160-8E5C-243945AE4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Not all </a:t>
            </a:r>
            <a:r>
              <a:rPr lang="de-DE" dirty="0" err="1">
                <a:solidFill>
                  <a:schemeClr val="bg1"/>
                </a:solidFill>
              </a:rPr>
              <a:t>deferred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data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processed</a:t>
            </a:r>
            <a:r>
              <a:rPr lang="de-DE" dirty="0">
                <a:solidFill>
                  <a:schemeClr val="bg1"/>
                </a:solidFill>
              </a:rPr>
              <a:t> in </a:t>
            </a:r>
            <a:r>
              <a:rPr lang="de-DE" dirty="0" err="1">
                <a:solidFill>
                  <a:schemeClr val="bg1"/>
                </a:solidFill>
              </a:rPr>
              <a:t>playback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session</a:t>
            </a:r>
            <a:r>
              <a:rPr lang="de-DE" dirty="0">
                <a:solidFill>
                  <a:schemeClr val="bg1"/>
                </a:solidFill>
              </a:rPr>
              <a:t> – </a:t>
            </a:r>
            <a:r>
              <a:rPr lang="de-DE" dirty="0" err="1">
                <a:solidFill>
                  <a:schemeClr val="bg1"/>
                </a:solidFill>
              </a:rPr>
              <a:t>see</a:t>
            </a:r>
            <a:r>
              <a:rPr lang="de-DE" dirty="0">
                <a:solidFill>
                  <a:schemeClr val="bg1"/>
                </a:solidFill>
              </a:rPr>
              <a:t> S1 </a:t>
            </a:r>
            <a:r>
              <a:rPr lang="de-DE" dirty="0" err="1">
                <a:solidFill>
                  <a:schemeClr val="bg1"/>
                </a:solidFill>
              </a:rPr>
              <a:t>verifications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74" y="1964266"/>
            <a:ext cx="11129040" cy="436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97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D6D592D-A605-4C63-8D86-F31C0D8B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Real time S1 </a:t>
            </a:r>
            <a:r>
              <a:rPr lang="de-DE" dirty="0" err="1">
                <a:solidFill>
                  <a:schemeClr val="bg1"/>
                </a:solidFill>
              </a:rPr>
              <a:t>verifications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processed</a:t>
            </a:r>
            <a:r>
              <a:rPr lang="de-DE" dirty="0">
                <a:solidFill>
                  <a:schemeClr val="bg1"/>
                </a:solidFill>
              </a:rPr>
              <a:t> in live </a:t>
            </a:r>
            <a:r>
              <a:rPr lang="de-DE" dirty="0" err="1">
                <a:solidFill>
                  <a:schemeClr val="bg1"/>
                </a:solidFill>
              </a:rPr>
              <a:t>session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74" y="1964266"/>
            <a:ext cx="11129040" cy="436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59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65CB50D9-FE25-4665-8D06-783D108503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Playback S1 </a:t>
            </a:r>
            <a:r>
              <a:rPr lang="de-DE" dirty="0" err="1">
                <a:solidFill>
                  <a:schemeClr val="bg1"/>
                </a:solidFill>
              </a:rPr>
              <a:t>verifications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processed</a:t>
            </a:r>
            <a:r>
              <a:rPr lang="de-DE" dirty="0">
                <a:solidFill>
                  <a:schemeClr val="bg1"/>
                </a:solidFill>
              </a:rPr>
              <a:t> in live </a:t>
            </a:r>
            <a:r>
              <a:rPr lang="de-DE" dirty="0" err="1">
                <a:solidFill>
                  <a:schemeClr val="bg1"/>
                </a:solidFill>
              </a:rPr>
              <a:t>session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too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75" y="1964266"/>
            <a:ext cx="11129038" cy="436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41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D6D592D-A605-4C63-8D86-F31C0D8B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In </a:t>
            </a:r>
            <a:r>
              <a:rPr lang="de-DE" dirty="0" err="1">
                <a:solidFill>
                  <a:schemeClr val="bg1"/>
                </a:solidFill>
              </a:rPr>
              <a:t>playback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session</a:t>
            </a:r>
            <a:r>
              <a:rPr lang="de-DE" dirty="0">
                <a:solidFill>
                  <a:schemeClr val="bg1"/>
                </a:solidFill>
              </a:rPr>
              <a:t>, S1 </a:t>
            </a:r>
            <a:r>
              <a:rPr lang="de-DE" dirty="0" err="1">
                <a:solidFill>
                  <a:schemeClr val="bg1"/>
                </a:solidFill>
              </a:rPr>
              <a:t>verifications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available</a:t>
            </a:r>
            <a:r>
              <a:rPr lang="de-DE" dirty="0">
                <a:solidFill>
                  <a:schemeClr val="bg1"/>
                </a:solidFill>
              </a:rPr>
              <a:t> via MCM Input Archive: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75" y="1964266"/>
            <a:ext cx="11129038" cy="436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70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D6D592D-A605-4C63-8D86-F31C0D8B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159653"/>
            <a:ext cx="11559553" cy="5122843"/>
          </a:xfrm>
          <a:noFill/>
        </p:spPr>
        <p:txBody>
          <a:bodyPr/>
          <a:lstStyle/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Therefore</a:t>
            </a:r>
            <a:r>
              <a:rPr lang="de-DE" dirty="0">
                <a:solidFill>
                  <a:schemeClr val="bg1"/>
                </a:solidFill>
              </a:rPr>
              <a:t>, </a:t>
            </a:r>
            <a:r>
              <a:rPr lang="de-DE" dirty="0" err="1">
                <a:solidFill>
                  <a:schemeClr val="bg1"/>
                </a:solidFill>
              </a:rPr>
              <a:t>data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stored</a:t>
            </a:r>
            <a:r>
              <a:rPr lang="de-DE" dirty="0">
                <a:solidFill>
                  <a:schemeClr val="bg1"/>
                </a:solidFill>
              </a:rPr>
              <a:t> on </a:t>
            </a:r>
            <a:r>
              <a:rPr lang="de-DE" dirty="0" err="1">
                <a:solidFill>
                  <a:schemeClr val="bg1"/>
                </a:solidFill>
              </a:rPr>
              <a:t>board</a:t>
            </a:r>
            <a:r>
              <a:rPr lang="de-DE" dirty="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EF8495-DC05-4928-A9E5-C028F153A4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1" y="2735298"/>
            <a:ext cx="10799995" cy="322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869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F5027B18-3639-4606-9511-D5E5FB663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F1D22DD-BB42-4BE3-9419-921176A0E0A9}"/>
              </a:ext>
            </a:extLst>
          </p:cNvPr>
          <p:cNvSpPr txBox="1">
            <a:spLocks/>
          </p:cNvSpPr>
          <p:nvPr/>
        </p:nvSpPr>
        <p:spPr>
          <a:xfrm>
            <a:off x="316359" y="1865376"/>
            <a:ext cx="4572633" cy="45377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current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status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S1 </a:t>
            </a:r>
            <a:r>
              <a:rPr lang="de-DE" dirty="0" err="1">
                <a:solidFill>
                  <a:schemeClr val="bg1"/>
                </a:solidFill>
              </a:rPr>
              <a:t>verification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test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script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 err="1">
                <a:solidFill>
                  <a:schemeClr val="bg1"/>
                </a:solidFill>
              </a:rPr>
              <a:t>sends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various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predefined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 err="1">
                <a:solidFill>
                  <a:schemeClr val="bg1"/>
                </a:solidFill>
              </a:rPr>
              <a:t>cases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of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verifications</a:t>
            </a: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work</a:t>
            </a:r>
            <a:r>
              <a:rPr lang="de-DE" dirty="0">
                <a:solidFill>
                  <a:schemeClr val="bg1"/>
                </a:solidFill>
              </a:rPr>
              <a:t> in </a:t>
            </a:r>
            <a:r>
              <a:rPr lang="de-DE" dirty="0" err="1">
                <a:solidFill>
                  <a:schemeClr val="bg1"/>
                </a:solidFill>
              </a:rPr>
              <a:t>progress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 err="1">
                <a:solidFill>
                  <a:schemeClr val="bg1"/>
                </a:solidFill>
              </a:rPr>
              <a:t>to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cover</a:t>
            </a:r>
            <a:r>
              <a:rPr lang="de-DE" dirty="0">
                <a:solidFill>
                  <a:schemeClr val="bg1"/>
                </a:solidFill>
              </a:rPr>
              <a:t> all </a:t>
            </a:r>
            <a:r>
              <a:rPr lang="de-DE" dirty="0" err="1">
                <a:solidFill>
                  <a:schemeClr val="bg1"/>
                </a:solidFill>
              </a:rPr>
              <a:t>test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cases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E96FC50-7629-4EED-8FE4-B269583464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792" y="1180786"/>
            <a:ext cx="6540770" cy="529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4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D6D592D-A605-4C63-8D86-F31C0D8B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AB850EB-4DA8-4D33-B015-97A11C1B8B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57" y="1148175"/>
            <a:ext cx="7205660" cy="5252774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9" y="1865376"/>
            <a:ext cx="4572633" cy="4537700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current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status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playback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session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test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script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sends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data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with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interruptions</a:t>
            </a: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later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downlinks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deferred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data</a:t>
            </a: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playback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overall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working</a:t>
            </a: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53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77F3E6BC-5D7D-47E7-BB4F-8417BCEA5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065280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Playback </a:t>
            </a:r>
            <a:r>
              <a:rPr lang="de-DE" dirty="0" err="1">
                <a:solidFill>
                  <a:schemeClr val="bg1"/>
                </a:solidFill>
              </a:rPr>
              <a:t>overview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9E1936F-4103-4D63-ADDC-045FBB9E6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90" y="1630359"/>
            <a:ext cx="11559549" cy="486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1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69EA11D-95A8-41A0-B03D-8C4A83FAED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05809C-B9D2-446E-A5B4-BCA8EF4DB029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</p:spTree>
    <p:extLst>
      <p:ext uri="{BB962C8B-B14F-4D97-AF65-F5344CB8AC3E}">
        <p14:creationId xmlns:p14="http://schemas.microsoft.com/office/powerpoint/2010/main" val="329519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736DC6B1-89D7-450C-AEB3-41C7B6EC83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159653"/>
            <a:ext cx="11559553" cy="5122843"/>
          </a:xfrm>
          <a:noFill/>
        </p:spPr>
        <p:txBody>
          <a:bodyPr/>
          <a:lstStyle/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</a:rPr>
              <a:t>... and </a:t>
            </a:r>
            <a:r>
              <a:rPr lang="de-DE" dirty="0" err="1">
                <a:solidFill>
                  <a:schemeClr val="bg1"/>
                </a:solidFill>
              </a:rPr>
              <a:t>downlinked</a:t>
            </a:r>
            <a:r>
              <a:rPr lang="de-DE" dirty="0">
                <a:solidFill>
                  <a:schemeClr val="bg1"/>
                </a:solidFill>
              </a:rPr>
              <a:t> upon </a:t>
            </a:r>
            <a:r>
              <a:rPr lang="de-DE" dirty="0" err="1">
                <a:solidFill>
                  <a:schemeClr val="bg1"/>
                </a:solidFill>
              </a:rPr>
              <a:t>request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using</a:t>
            </a:r>
            <a:r>
              <a:rPr lang="de-DE" dirty="0">
                <a:solidFill>
                  <a:schemeClr val="bg1"/>
                </a:solidFill>
              </a:rPr>
              <a:t> PUS 15: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EF8495-DC05-4928-A9E5-C028F153A4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1" y="2735298"/>
            <a:ext cx="10799995" cy="322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D6D592D-A605-4C63-8D86-F31C0D8B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de-DE" dirty="0" err="1">
                <a:solidFill>
                  <a:schemeClr val="bg1"/>
                </a:solidFill>
              </a:rPr>
              <a:t>How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does</a:t>
            </a:r>
            <a:r>
              <a:rPr lang="de-DE" dirty="0">
                <a:solidFill>
                  <a:schemeClr val="bg1"/>
                </a:solidFill>
              </a:rPr>
              <a:t> a </a:t>
            </a:r>
            <a:r>
              <a:rPr lang="de-DE" dirty="0" err="1">
                <a:solidFill>
                  <a:schemeClr val="bg1"/>
                </a:solidFill>
              </a:rPr>
              <a:t>monitoring</a:t>
            </a:r>
            <a:r>
              <a:rPr lang="de-DE" dirty="0">
                <a:solidFill>
                  <a:schemeClr val="bg1"/>
                </a:solidFill>
              </a:rPr>
              <a:t> &amp; </a:t>
            </a:r>
            <a:r>
              <a:rPr lang="de-DE" dirty="0" err="1">
                <a:solidFill>
                  <a:schemeClr val="bg1"/>
                </a:solidFill>
              </a:rPr>
              <a:t>control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system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based</a:t>
            </a:r>
            <a:r>
              <a:rPr lang="de-DE" dirty="0">
                <a:solidFill>
                  <a:schemeClr val="bg1"/>
                </a:solidFill>
              </a:rPr>
              <a:t> on </a:t>
            </a:r>
            <a:r>
              <a:rPr lang="de-DE" dirty="0" err="1">
                <a:solidFill>
                  <a:schemeClr val="bg1"/>
                </a:solidFill>
              </a:rPr>
              <a:t>the</a:t>
            </a:r>
            <a:r>
              <a:rPr lang="de-DE" dirty="0">
                <a:solidFill>
                  <a:schemeClr val="bg1"/>
                </a:solidFill>
              </a:rPr>
              <a:t> EGS-CC handle </a:t>
            </a:r>
            <a:r>
              <a:rPr lang="de-DE" dirty="0" err="1">
                <a:solidFill>
                  <a:schemeClr val="bg1"/>
                </a:solidFill>
              </a:rPr>
              <a:t>this</a:t>
            </a:r>
            <a:r>
              <a:rPr lang="de-DE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0" y="1964266"/>
            <a:ext cx="11129077" cy="436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7FD2FE4D-B44E-4209-9E72-3A7B069981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Session concept, basic case - one live session: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0" y="1964266"/>
            <a:ext cx="11129076" cy="436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10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D6D592D-A605-4C63-8D86-F31C0D8B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Live session also requests and stores deferred data: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0" y="1964266"/>
            <a:ext cx="11129076" cy="436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9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1625198C-C2C6-4497-9156-7E30EBB57E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93D6513-F945-4960-A207-742FCA73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358" y="1272544"/>
            <a:ext cx="11559553" cy="4620258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Playback session uses deferred data for complete history: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F5F3EDA-2539-4AF0-86CD-8854CC9E974C}"/>
              </a:ext>
            </a:extLst>
          </p:cNvPr>
          <p:cNvSpPr txBox="1">
            <a:spLocks/>
          </p:cNvSpPr>
          <p:nvPr/>
        </p:nvSpPr>
        <p:spPr>
          <a:xfrm>
            <a:off x="598583" y="182154"/>
            <a:ext cx="10994833" cy="5383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200" dirty="0" err="1">
                <a:solidFill>
                  <a:srgbClr val="280050"/>
                </a:solidFill>
              </a:rPr>
              <a:t>Rewinding</a:t>
            </a:r>
            <a:r>
              <a:rPr lang="de-DE" sz="2200" dirty="0">
                <a:solidFill>
                  <a:srgbClr val="280050"/>
                </a:solidFill>
              </a:rPr>
              <a:t> </a:t>
            </a:r>
            <a:r>
              <a:rPr lang="de-DE" sz="2200" dirty="0" err="1">
                <a:solidFill>
                  <a:srgbClr val="280050"/>
                </a:solidFill>
              </a:rPr>
              <a:t>the</a:t>
            </a:r>
            <a:r>
              <a:rPr lang="de-DE" sz="2200" dirty="0">
                <a:solidFill>
                  <a:srgbClr val="280050"/>
                </a:solidFill>
              </a:rPr>
              <a:t> Clock: Playback </a:t>
            </a:r>
            <a:r>
              <a:rPr lang="de-DE" sz="2200" dirty="0" err="1">
                <a:solidFill>
                  <a:srgbClr val="280050"/>
                </a:solidFill>
              </a:rPr>
              <a:t>Concepts</a:t>
            </a:r>
            <a:r>
              <a:rPr lang="de-DE" sz="2200" dirty="0">
                <a:solidFill>
                  <a:srgbClr val="280050"/>
                </a:solidFill>
              </a:rPr>
              <a:t> in EGS-CC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78082D-B215-4D82-BADF-01DC8491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1" y="1964266"/>
            <a:ext cx="11129073" cy="436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55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836</Words>
  <Application>Microsoft Office PowerPoint</Application>
  <PresentationFormat>Breitbild</PresentationFormat>
  <Paragraphs>111</Paragraphs>
  <Slides>43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Softer Space Presentation</dc:title>
  <dc:creator>Moyaccercchi</dc:creator>
  <cp:lastModifiedBy>Moyaccercchi Moyaccercchi</cp:lastModifiedBy>
  <cp:revision>192</cp:revision>
  <dcterms:created xsi:type="dcterms:W3CDTF">2013-11-06T18:48:54Z</dcterms:created>
  <dcterms:modified xsi:type="dcterms:W3CDTF">2019-05-22T17:06:42Z</dcterms:modified>
</cp:coreProperties>
</file>