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4"/>
  </p:sldMasterIdLst>
  <p:notesMasterIdLst>
    <p:notesMasterId r:id="rId24"/>
  </p:notesMasterIdLst>
  <p:handoutMasterIdLst>
    <p:handoutMasterId r:id="rId25"/>
  </p:handoutMasterIdLst>
  <p:sldIdLst>
    <p:sldId id="256" r:id="rId5"/>
    <p:sldId id="257" r:id="rId6"/>
    <p:sldId id="272" r:id="rId7"/>
    <p:sldId id="258" r:id="rId8"/>
    <p:sldId id="269" r:id="rId9"/>
    <p:sldId id="260" r:id="rId10"/>
    <p:sldId id="274" r:id="rId11"/>
    <p:sldId id="271" r:id="rId12"/>
    <p:sldId id="270" r:id="rId13"/>
    <p:sldId id="262" r:id="rId14"/>
    <p:sldId id="261" r:id="rId15"/>
    <p:sldId id="273" r:id="rId16"/>
    <p:sldId id="275" r:id="rId17"/>
    <p:sldId id="263" r:id="rId18"/>
    <p:sldId id="268" r:id="rId19"/>
    <p:sldId id="264" r:id="rId20"/>
    <p:sldId id="276" r:id="rId21"/>
    <p:sldId id="265" r:id="rId22"/>
    <p:sldId id="266" r:id="rId23"/>
  </p:sldIdLst>
  <p:sldSz cx="9144000" cy="5143500" type="screen16x9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103A"/>
    <a:srgbClr val="0098DB"/>
    <a:srgbClr val="00549F"/>
    <a:srgbClr val="FDC82F"/>
    <a:srgbClr val="00338D"/>
    <a:srgbClr val="008542"/>
    <a:srgbClr val="E37222"/>
    <a:srgbClr val="822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7" autoAdjust="0"/>
    <p:restoredTop sz="94707" autoAdjust="0"/>
  </p:normalViewPr>
  <p:slideViewPr>
    <p:cSldViewPr snapToGrid="0">
      <p:cViewPr varScale="1">
        <p:scale>
          <a:sx n="90" d="100"/>
          <a:sy n="90" d="100"/>
        </p:scale>
        <p:origin x="300" y="7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0" d="100"/>
          <a:sy n="50" d="100"/>
        </p:scale>
        <p:origin x="-2659" y="-67"/>
      </p:cViewPr>
      <p:guideLst>
        <p:guide orient="horz" pos="2932"/>
        <p:guide pos="221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Groovy scripts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Tabelle1!$A$2</c:f>
              <c:strCache>
                <c:ptCount val="1"/>
                <c:pt idx="0">
                  <c:v>Lines of Code</c:v>
                </c:pt>
              </c:strCache>
            </c:strRef>
          </c:cat>
          <c:val>
            <c:numRef>
              <c:f>Tabelle1!$B$2</c:f>
              <c:numCache>
                <c:formatCode>General</c:formatCode>
                <c:ptCount val="1"/>
                <c:pt idx="0">
                  <c:v>21301</c:v>
                </c:pt>
              </c:numCache>
            </c:numRef>
          </c:val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EKSE core</c:v>
                </c:pt>
              </c:strCache>
            </c:strRef>
          </c:tx>
          <c:spPr>
            <a:solidFill>
              <a:srgbClr val="D0103A"/>
            </a:solidFill>
            <a:ln>
              <a:noFill/>
            </a:ln>
            <a:effectLst/>
          </c:spPr>
          <c:invertIfNegative val="0"/>
          <c:cat>
            <c:strRef>
              <c:f>Tabelle1!$A$2</c:f>
              <c:strCache>
                <c:ptCount val="1"/>
                <c:pt idx="0">
                  <c:v>Lines of Code</c:v>
                </c:pt>
              </c:strCache>
            </c:strRef>
          </c:cat>
          <c:val>
            <c:numRef>
              <c:f>Tabelle1!$C$2</c:f>
              <c:numCache>
                <c:formatCode>General</c:formatCode>
                <c:ptCount val="1"/>
                <c:pt idx="0">
                  <c:v>3695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81009568"/>
        <c:axId val="181009952"/>
      </c:barChart>
      <c:catAx>
        <c:axId val="1810095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s-IS"/>
          </a:p>
        </c:txPr>
        <c:crossAx val="181009952"/>
        <c:crosses val="autoZero"/>
        <c:auto val="1"/>
        <c:lblAlgn val="ctr"/>
        <c:lblOffset val="100"/>
        <c:noMultiLvlLbl val="0"/>
      </c:catAx>
      <c:valAx>
        <c:axId val="1810099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s-IS"/>
          </a:p>
        </c:txPr>
        <c:crossAx val="181009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1671959304983992"/>
          <c:y val="5.6026175267049123E-2"/>
          <c:w val="0.30371216278006402"/>
          <c:h val="0.11715801052417898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s-I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s-I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fld id="{A5B780D0-5C7F-422C-931C-25201BE19360}" type="slidenum">
              <a:rPr lang="it-IT"/>
              <a:pPr>
                <a:defRPr/>
              </a:pPr>
              <a:t>‹Nr.›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5045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A6888345-B3D3-4351-A7A9-F936F5935E41}" type="datetimeFigureOut">
              <a:rPr lang="en-US"/>
              <a:pPr>
                <a:defRPr/>
              </a:pPr>
              <a:t>5/26/2018</a:t>
            </a:fld>
            <a:endParaRPr lang="en-US" dirty="0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63550" y="693738"/>
            <a:ext cx="615791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D8DF57D7-2670-4E78-96DD-D9B22805124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30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DF57D7-2670-4E78-96DD-D9B22805124F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512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28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image" Target="../media/image27.jpe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9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4361" y="2914650"/>
            <a:ext cx="7948800" cy="421975"/>
          </a:xfrm>
        </p:spPr>
        <p:txBody>
          <a:bodyPr wrap="square">
            <a:spAutoFit/>
          </a:bodyPr>
          <a:lstStyle>
            <a:lvl1pPr marL="0" indent="0">
              <a:buFont typeface="Verdana" pitchFamily="34" charset="0"/>
              <a:buNone/>
              <a:defRPr sz="1800"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dirty="0" smtClean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587375" y="1856096"/>
            <a:ext cx="7947025" cy="5847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dirty="0" smtClean="0"/>
          </a:p>
        </p:txBody>
      </p:sp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631825" y="4822032"/>
            <a:ext cx="50165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800" noProof="0" dirty="0"/>
          </a:p>
        </p:txBody>
      </p:sp>
      <p:pic>
        <p:nvPicPr>
          <p:cNvPr id="8" name="Picture 7" descr="16950723446_e7d8e1bfb9_o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2" b="48267"/>
          <a:stretch/>
        </p:blipFill>
        <p:spPr>
          <a:xfrm rot="5400000">
            <a:off x="2000249" y="-2000250"/>
            <a:ext cx="5143501" cy="91440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4"/>
          <a:stretch/>
        </p:blipFill>
        <p:spPr>
          <a:xfrm>
            <a:off x="7787917" y="156199"/>
            <a:ext cx="1210456" cy="468000"/>
          </a:xfrm>
          <a:prstGeom prst="rect">
            <a:avLst/>
          </a:prstGeom>
        </p:spPr>
      </p:pic>
      <p:sp>
        <p:nvSpPr>
          <p:cNvPr id="10" name="Text Box 58"/>
          <p:cNvSpPr txBox="1">
            <a:spLocks noChangeArrowheads="1"/>
          </p:cNvSpPr>
          <p:nvPr userDrawn="1"/>
        </p:nvSpPr>
        <p:spPr bwMode="auto">
          <a:xfrm>
            <a:off x="162824" y="4571668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800" noProof="0" smtClean="0">
                <a:solidFill>
                  <a:schemeClr val="bg1">
                    <a:lumMod val="85000"/>
                  </a:schemeClr>
                </a:solidFill>
              </a:rPr>
              <a:t>ESA UNCLASSIFIED - For Official Use</a:t>
            </a:r>
            <a:endParaRPr lang="en-GB" sz="800" noProof="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35" name="Picture 34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98" b="-5313"/>
          <a:stretch/>
        </p:blipFill>
        <p:spPr>
          <a:xfrm>
            <a:off x="7790400" y="4899600"/>
            <a:ext cx="1196912" cy="144000"/>
          </a:xfrm>
          <a:prstGeom prst="rect">
            <a:avLst/>
          </a:prstGeom>
        </p:spPr>
      </p:pic>
      <p:cxnSp>
        <p:nvCxnSpPr>
          <p:cNvPr id="36" name="Straight Connector 35"/>
          <p:cNvCxnSpPr/>
          <p:nvPr userDrawn="1"/>
        </p:nvCxnSpPr>
        <p:spPr>
          <a:xfrm>
            <a:off x="165932" y="4789188"/>
            <a:ext cx="8824779" cy="0"/>
          </a:xfrm>
          <a:prstGeom prst="line">
            <a:avLst/>
          </a:prstGeom>
          <a:ln w="6350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" name="Group 62"/>
          <p:cNvGrpSpPr/>
          <p:nvPr userDrawn="1"/>
        </p:nvGrpSpPr>
        <p:grpSpPr>
          <a:xfrm>
            <a:off x="172269" y="4908007"/>
            <a:ext cx="6826666" cy="111519"/>
            <a:chOff x="172269" y="6621494"/>
            <a:chExt cx="6826666" cy="111519"/>
          </a:xfrm>
        </p:grpSpPr>
        <p:pic>
          <p:nvPicPr>
            <p:cNvPr id="64" name="Picture 63" descr="at.png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269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5" name="Picture 64" descr="be.png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79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6" name="Picture 65" descr="ca.png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029" y="6621494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7" name="Picture 66" descr="ch.png"/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566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8" name="Picture 67" descr="cz.png"/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1531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9" name="Picture 68" descr="de.png"/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0472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0" name="Picture 69" descr="dk.png"/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9766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1" name="Picture 70" descr="ee.png"/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8298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2" name="Picture 71" descr="es.png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714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" name="Picture 72" descr="fi.png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1956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" name="Picture 73" descr="fr.png"/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931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" name="Picture 74" descr="gr.png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783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6" name="Picture 75" descr="hu.png"/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19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7" name="Picture 76" descr="ie.png"/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255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" name="Picture 77" descr="it.png"/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991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" name="Picture 78" descr="lu.png"/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8472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" name="Picture 79" descr="nl.png"/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9629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" name="Picture 80" descr="no.png"/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338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" name="Picture 81" descr="pl.png"/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944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" name="Picture 82" descr="pt.png"/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930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" name="Picture 83" descr="ro.png"/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20460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" name="Picture 84" descr="se.png"/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5801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6" name="Picture 85" descr="uk.png"/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053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7" name="Picture 86" descr="si.png"/>
            <p:cNvPicPr>
              <a:picLocks noChangeAspect="1"/>
            </p:cNvPicPr>
            <p:nvPr userDrawn="1"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5327" y="6623401"/>
              <a:ext cx="163385" cy="1080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>
              <a:defRPr baseline="0"/>
            </a:lvl1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6876802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GB" sz="2200" b="0" dirty="0" smtClean="0">
                <a:solidFill>
                  <a:srgbClr val="0070C0"/>
                </a:solidFill>
                <a:latin typeface="Verdana"/>
                <a:ea typeface="+mj-ea"/>
                <a:cs typeface="Verdana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2472362"/>
            <a:ext cx="7789050" cy="1323439"/>
          </a:xfrm>
        </p:spPr>
        <p:txBody>
          <a:bodyPr anchor="t"/>
          <a:lstStyle>
            <a:lvl1pPr algn="l">
              <a:defRPr sz="4000" b="0" cap="all">
                <a:solidFill>
                  <a:srgbClr val="0098DB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000" y="1347221"/>
            <a:ext cx="778905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30450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950" y="1254919"/>
            <a:ext cx="3889376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7723" y="1254919"/>
            <a:ext cx="3888000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4296439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123" y="1250100"/>
            <a:ext cx="3895200" cy="372600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50156"/>
            <a:ext cx="3896416" cy="371493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7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0"/>
          </p:nvPr>
        </p:nvSpPr>
        <p:spPr>
          <a:xfrm>
            <a:off x="619200" y="1630801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655805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1556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1250157"/>
            <a:ext cx="4968875" cy="3243263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125" y="1250101"/>
            <a:ext cx="2846388" cy="32432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1753232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2000" y="3724872"/>
            <a:ext cx="5932800" cy="307777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01787" y="1250156"/>
            <a:ext cx="5932488" cy="25431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2000" y="4029076"/>
            <a:ext cx="5932800" cy="4643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26072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18" Type="http://schemas.openxmlformats.org/officeDocument/2006/relationships/image" Target="../media/image8.png"/><Relationship Id="rId26" Type="http://schemas.openxmlformats.org/officeDocument/2006/relationships/image" Target="../media/image16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1.png"/><Relationship Id="rId34" Type="http://schemas.openxmlformats.org/officeDocument/2006/relationships/image" Target="../media/image24.png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17" Type="http://schemas.openxmlformats.org/officeDocument/2006/relationships/image" Target="../media/image7.png"/><Relationship Id="rId25" Type="http://schemas.openxmlformats.org/officeDocument/2006/relationships/image" Target="../media/image15.png"/><Relationship Id="rId3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.png"/><Relationship Id="rId20" Type="http://schemas.openxmlformats.org/officeDocument/2006/relationships/image" Target="../media/image10.png"/><Relationship Id="rId29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24" Type="http://schemas.openxmlformats.org/officeDocument/2006/relationships/image" Target="../media/image14.png"/><Relationship Id="rId32" Type="http://schemas.openxmlformats.org/officeDocument/2006/relationships/image" Target="../media/image22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png"/><Relationship Id="rId23" Type="http://schemas.openxmlformats.org/officeDocument/2006/relationships/image" Target="../media/image13.png"/><Relationship Id="rId28" Type="http://schemas.openxmlformats.org/officeDocument/2006/relationships/image" Target="../media/image18.png"/><Relationship Id="rId36" Type="http://schemas.openxmlformats.org/officeDocument/2006/relationships/image" Target="../media/image26.png"/><Relationship Id="rId10" Type="http://schemas.openxmlformats.org/officeDocument/2006/relationships/theme" Target="../theme/theme1.xml"/><Relationship Id="rId19" Type="http://schemas.openxmlformats.org/officeDocument/2006/relationships/image" Target="../media/image9.png"/><Relationship Id="rId31" Type="http://schemas.openxmlformats.org/officeDocument/2006/relationships/image" Target="../media/image2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Relationship Id="rId22" Type="http://schemas.openxmlformats.org/officeDocument/2006/relationships/image" Target="../media/image12.png"/><Relationship Id="rId27" Type="http://schemas.openxmlformats.org/officeDocument/2006/relationships/image" Target="../media/image17.png"/><Relationship Id="rId30" Type="http://schemas.openxmlformats.org/officeDocument/2006/relationships/image" Target="../media/image20.png"/><Relationship Id="rId35" Type="http://schemas.openxmlformats.org/officeDocument/2006/relationships/image" Target="../media/image2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2800" y="727200"/>
            <a:ext cx="8748000" cy="382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9" name="Text Box DG"/>
          <p:cNvSpPr txBox="1">
            <a:spLocks noChangeArrowheads="1"/>
          </p:cNvSpPr>
          <p:nvPr userDrawn="1"/>
        </p:nvSpPr>
        <p:spPr bwMode="auto">
          <a:xfrm>
            <a:off x="578164" y="335522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800" noProof="0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GB" dirty="0" smtClean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3122"/>
          <a:stretch/>
        </p:blipFill>
        <p:spPr>
          <a:xfrm>
            <a:off x="7787917" y="155435"/>
            <a:ext cx="1210456" cy="504000"/>
          </a:xfrm>
          <a:prstGeom prst="rect">
            <a:avLst/>
          </a:prstGeom>
        </p:spPr>
      </p:pic>
      <p:pic>
        <p:nvPicPr>
          <p:cNvPr id="12" name="Picture 11" descr="PPT_Footer.jpg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76787"/>
            <a:ext cx="9144000" cy="366713"/>
          </a:xfrm>
          <a:prstGeom prst="rect">
            <a:avLst/>
          </a:prstGeom>
        </p:spPr>
      </p:pic>
      <p:sp>
        <p:nvSpPr>
          <p:cNvPr id="14" name="Text Box 38"/>
          <p:cNvSpPr txBox="1">
            <a:spLocks noChangeArrowheads="1"/>
          </p:cNvSpPr>
          <p:nvPr userDrawn="1"/>
        </p:nvSpPr>
        <p:spPr bwMode="auto">
          <a:xfrm>
            <a:off x="165600" y="4580702"/>
            <a:ext cx="2019142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800" noProof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ESA UNCLASSIFIED - For Official Use</a:t>
            </a:r>
            <a:endParaRPr lang="en-GB" sz="800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Text Box 34"/>
          <p:cNvSpPr txBox="1">
            <a:spLocks noChangeAspect="1" noChangeArrowheads="1"/>
          </p:cNvSpPr>
          <p:nvPr userDrawn="1"/>
        </p:nvSpPr>
        <p:spPr bwMode="auto">
          <a:xfrm>
            <a:off x="6596950" y="4580702"/>
            <a:ext cx="2403863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GB" sz="800" noProof="1" smtClean="0">
                <a:solidFill>
                  <a:schemeClr val="bg2"/>
                </a:solidFill>
              </a:rPr>
              <a:t>Tom Moya Schiller | 28/05/2018 | Slide  </a:t>
            </a:r>
            <a:fld id="{93017BBB-5FD0-4D08-9221-35E9C9D983E4}" type="slidenum">
              <a:rPr lang="en-GB" sz="800" noProof="1" smtClean="0">
                <a:solidFill>
                  <a:schemeClr val="bg2"/>
                </a:solidFill>
              </a:rPr>
              <a:t>‹Nr.›</a:t>
            </a:fld>
            <a:endParaRPr lang="en-GB" sz="800" noProof="1">
              <a:solidFill>
                <a:schemeClr val="bg2"/>
              </a:solidFill>
            </a:endParaRPr>
          </a:p>
        </p:txBody>
      </p:sp>
      <p:grpSp>
        <p:nvGrpSpPr>
          <p:cNvPr id="65" name="Group 64"/>
          <p:cNvGrpSpPr/>
          <p:nvPr userDrawn="1"/>
        </p:nvGrpSpPr>
        <p:grpSpPr>
          <a:xfrm>
            <a:off x="172269" y="4908007"/>
            <a:ext cx="6826666" cy="111519"/>
            <a:chOff x="172269" y="6621494"/>
            <a:chExt cx="6826666" cy="111519"/>
          </a:xfrm>
        </p:grpSpPr>
        <p:pic>
          <p:nvPicPr>
            <p:cNvPr id="66" name="Picture 65" descr="at.png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269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7" name="Picture 66" descr="be.png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79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8" name="Picture 67" descr="ca.png"/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029" y="6621494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9" name="Picture 68" descr="ch.png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566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0" name="Picture 69" descr="cz.png"/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1531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1" name="Picture 70" descr="de.png"/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0472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2" name="Picture 71" descr="dk.png"/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9766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" name="Picture 72" descr="ee.png"/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8298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" name="Picture 73" descr="es.png"/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714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" name="Picture 74" descr="fi.png"/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1956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6" name="Picture 75" descr="fr.png"/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931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7" name="Picture 76" descr="gr.png"/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783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" name="Picture 77" descr="hu.png"/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19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" name="Picture 78" descr="ie.png"/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255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" name="Picture 79" descr="it.png"/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991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" name="Picture 80" descr="lu.png"/>
            <p:cNvPicPr>
              <a:picLocks noChangeAspect="1"/>
            </p:cNvPicPr>
            <p:nvPr userDrawn="1"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8472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" name="Picture 81" descr="nl.png"/>
            <p:cNvPicPr>
              <a:picLocks noChangeAspect="1"/>
            </p:cNvPicPr>
            <p:nvPr userDrawn="1"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9629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" name="Picture 82" descr="no.png"/>
            <p:cNvPicPr>
              <a:picLocks noChangeAspect="1"/>
            </p:cNvPicPr>
            <p:nvPr userDrawn="1"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338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" name="Picture 83" descr="pl.png"/>
            <p:cNvPicPr>
              <a:picLocks noChangeAspect="1"/>
            </p:cNvPicPr>
            <p:nvPr userDrawn="1"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944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" name="Picture 84" descr="pt.png"/>
            <p:cNvPicPr>
              <a:picLocks noChangeAspect="1"/>
            </p:cNvPicPr>
            <p:nvPr userDrawn="1"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930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6" name="Picture 85" descr="ro.png"/>
            <p:cNvPicPr>
              <a:picLocks noChangeAspect="1"/>
            </p:cNvPicPr>
            <p:nvPr userDrawn="1"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20460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7" name="Picture 86" descr="se.png"/>
            <p:cNvPicPr>
              <a:picLocks noChangeAspect="1"/>
            </p:cNvPicPr>
            <p:nvPr userDrawn="1"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5801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8" name="Picture 87" descr="uk.png"/>
            <p:cNvPicPr>
              <a:picLocks noChangeAspect="1"/>
            </p:cNvPicPr>
            <p:nvPr userDrawn="1"/>
          </p:nvPicPr>
          <p:blipFill>
            <a:blip r:embed="rId3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053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9" name="Picture 88" descr="si.png"/>
            <p:cNvPicPr>
              <a:picLocks noChangeAspect="1"/>
            </p:cNvPicPr>
            <p:nvPr userDrawn="1"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5327" y="6623401"/>
              <a:ext cx="163385" cy="108000"/>
            </a:xfrm>
            <a:prstGeom prst="rect">
              <a:avLst/>
            </a:prstGeom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41" r:id="rId2"/>
    <p:sldLayoutId id="2147483930" r:id="rId3"/>
    <p:sldLayoutId id="2147483943" r:id="rId4"/>
    <p:sldLayoutId id="2147483944" r:id="rId5"/>
    <p:sldLayoutId id="2147483945" r:id="rId6"/>
    <p:sldLayoutId id="2147483947" r:id="rId7"/>
    <p:sldLayoutId id="2147483948" r:id="rId8"/>
    <p:sldLayoutId id="2147483949" r:id="rId9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2200" b="0" dirty="0" smtClean="0">
          <a:solidFill>
            <a:srgbClr val="0070C0"/>
          </a:solidFill>
          <a:latin typeface="Verdana"/>
          <a:ea typeface="+mj-ea"/>
          <a:cs typeface="Verdana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0" indent="-3429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Tx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1pPr>
      <a:lvl2pPr marL="8100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2pPr>
      <a:lvl3pPr marL="14076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3pPr>
      <a:lvl4pPr marL="20052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4pPr>
      <a:lvl5pPr marL="26028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17" Type="http://schemas.openxmlformats.org/officeDocument/2006/relationships/image" Target="../media/image60.png"/><Relationship Id="rId2" Type="http://schemas.openxmlformats.org/officeDocument/2006/relationships/image" Target="../media/image45.png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5" Type="http://schemas.openxmlformats.org/officeDocument/2006/relationships/image" Target="../media/image5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Relationship Id="rId14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 txBox="1">
            <a:spLocks noChangeArrowheads="1"/>
          </p:cNvSpPr>
          <p:nvPr/>
        </p:nvSpPr>
        <p:spPr bwMode="auto">
          <a:xfrm>
            <a:off x="532948" y="1285794"/>
            <a:ext cx="797242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US" sz="3200" smtClean="0">
                <a:solidFill>
                  <a:schemeClr val="bg1">
                    <a:lumMod val="95000"/>
                  </a:schemeClr>
                </a:solidFill>
                <a:latin typeface="Verdana"/>
                <a:ea typeface="+mj-ea"/>
                <a:cs typeface="Verdana"/>
              </a:rPr>
              <a:t>EKSE: A Command Line Interface for EGS-CC based Systems</a:t>
            </a:r>
            <a:endParaRPr lang="en-GB" sz="3200" dirty="0">
              <a:solidFill>
                <a:schemeClr val="bg1">
                  <a:lumMod val="95000"/>
                </a:schemeClr>
              </a:solidFill>
              <a:latin typeface="Verdana"/>
              <a:ea typeface="+mj-ea"/>
              <a:cs typeface="Verdana"/>
            </a:endParaRPr>
          </a:p>
        </p:txBody>
      </p:sp>
      <p:sp>
        <p:nvSpPr>
          <p:cNvPr id="7" name="Text Box 24"/>
          <p:cNvSpPr txBox="1">
            <a:spLocks noChangeArrowheads="1"/>
          </p:cNvSpPr>
          <p:nvPr/>
        </p:nvSpPr>
        <p:spPr bwMode="auto">
          <a:xfrm>
            <a:off x="615600" y="2793600"/>
            <a:ext cx="2282484" cy="369332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bg1"/>
                </a:solidFill>
              </a:rPr>
              <a:t>Tom Moya </a:t>
            </a:r>
            <a:r>
              <a:rPr lang="en-GB" dirty="0" smtClean="0">
                <a:solidFill>
                  <a:schemeClr val="bg1"/>
                </a:solidFill>
              </a:rPr>
              <a:t>Schiller</a:t>
            </a:r>
          </a:p>
        </p:txBody>
      </p:sp>
      <p:sp>
        <p:nvSpPr>
          <p:cNvPr id="8" name="Text Box 25"/>
          <p:cNvSpPr txBox="1">
            <a:spLocks noChangeArrowheads="1"/>
          </p:cNvSpPr>
          <p:nvPr/>
        </p:nvSpPr>
        <p:spPr bwMode="auto">
          <a:xfrm>
            <a:off x="615600" y="3750704"/>
            <a:ext cx="1572866" cy="369332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bg1"/>
                </a:solidFill>
              </a:rPr>
              <a:t>28/05/2018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Text Box 24"/>
          <p:cNvSpPr txBox="1">
            <a:spLocks noChangeArrowheads="1"/>
          </p:cNvSpPr>
          <p:nvPr/>
        </p:nvSpPr>
        <p:spPr bwMode="auto">
          <a:xfrm>
            <a:off x="615600" y="3144473"/>
            <a:ext cx="5211683" cy="369332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bg1"/>
                </a:solidFill>
              </a:rPr>
              <a:t>D</a:t>
            </a:r>
            <a:r>
              <a:rPr lang="en-GB" dirty="0" smtClean="0">
                <a:solidFill>
                  <a:schemeClr val="bg1"/>
                </a:solidFill>
              </a:rPr>
              <a:t>uring </a:t>
            </a:r>
            <a:r>
              <a:rPr lang="en-GB" dirty="0" smtClean="0">
                <a:solidFill>
                  <a:schemeClr val="bg1"/>
                </a:solidFill>
              </a:rPr>
              <a:t>conference: t_schiller@hotmail.com</a:t>
            </a:r>
            <a:endParaRPr lang="en-GB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GB" dirty="0" smtClean="0"/>
              <a:t>Deployment Options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060" y="629133"/>
            <a:ext cx="7861390" cy="3988751"/>
          </a:xfrm>
          <a:prstGeom prst="rect">
            <a:avLst/>
          </a:prstGeom>
        </p:spPr>
      </p:pic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-95002" y="1736322"/>
            <a:ext cx="2237463" cy="887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GB" sz="1600" baseline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 marL="8100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2pPr>
            <a:lvl3pPr marL="14076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3pPr>
            <a:lvl4pPr marL="20052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4pPr>
            <a:lvl5pPr marL="26028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algn="ctr"/>
            <a:r>
              <a:rPr lang="en-US" kern="0" dirty="0" smtClean="0"/>
              <a:t>Embedded in root container (e.g. for session startup)</a:t>
            </a:r>
            <a:endParaRPr lang="en-US" kern="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106884" y="3885078"/>
            <a:ext cx="2341418" cy="887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GB" sz="1600" baseline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 marL="8100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2pPr>
            <a:lvl3pPr marL="14076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3pPr>
            <a:lvl4pPr marL="20052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4pPr>
            <a:lvl5pPr marL="26028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algn="ctr"/>
            <a:r>
              <a:rPr lang="en-US" kern="0" dirty="0" smtClean="0"/>
              <a:t>Embedded in session container (e.g. for parameter access)</a:t>
            </a:r>
            <a:endParaRPr lang="en-US" kern="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6329547" y="2179915"/>
            <a:ext cx="2505693" cy="887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GB" sz="1600" baseline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 marL="8100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2pPr>
            <a:lvl3pPr marL="14076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3pPr>
            <a:lvl4pPr marL="20052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4pPr>
            <a:lvl5pPr marL="26028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algn="ctr"/>
            <a:r>
              <a:rPr lang="en-US" kern="0" dirty="0" smtClean="0"/>
              <a:t>Embedded in external </a:t>
            </a:r>
            <a:r>
              <a:rPr lang="en-US" kern="0" dirty="0" err="1" smtClean="0"/>
              <a:t>OSGi</a:t>
            </a:r>
            <a:r>
              <a:rPr lang="en-US" kern="0" dirty="0" smtClean="0"/>
              <a:t> client application</a:t>
            </a:r>
            <a:endParaRPr lang="en-US" kern="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2130586" y="1840676"/>
            <a:ext cx="2061404" cy="40376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8" name="Abgerundetes Rechteck 7"/>
          <p:cNvSpPr/>
          <p:nvPr/>
        </p:nvSpPr>
        <p:spPr>
          <a:xfrm>
            <a:off x="2220687" y="3924911"/>
            <a:ext cx="1850572" cy="40376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9" name="Abgerundetes Rechteck 8"/>
          <p:cNvSpPr/>
          <p:nvPr/>
        </p:nvSpPr>
        <p:spPr>
          <a:xfrm>
            <a:off x="6578929" y="1638795"/>
            <a:ext cx="1993145" cy="40376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986507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3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GB" dirty="0" smtClean="0"/>
              <a:t>Scripting Approach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800" y="727200"/>
            <a:ext cx="8748000" cy="39821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EKSE component itself is light-weight generic </a:t>
            </a:r>
            <a:r>
              <a:rPr lang="en-GB" dirty="0" smtClean="0"/>
              <a:t>container</a:t>
            </a:r>
            <a:endParaRPr lang="en-GB" dirty="0" smtClean="0"/>
          </a:p>
        </p:txBody>
      </p:sp>
      <p:graphicFrame>
        <p:nvGraphicFramePr>
          <p:cNvPr id="7" name="Diagramm 6"/>
          <p:cNvGraphicFramePr/>
          <p:nvPr>
            <p:extLst>
              <p:ext uri="{D42A27DB-BD31-4B8C-83A1-F6EECF244321}">
                <p14:modId xmlns:p14="http://schemas.microsoft.com/office/powerpoint/2010/main" val="3274676739"/>
              </p:ext>
            </p:extLst>
          </p:nvPr>
        </p:nvGraphicFramePr>
        <p:xfrm>
          <a:off x="172800" y="1631091"/>
          <a:ext cx="8748000" cy="22118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72800" y="1125415"/>
            <a:ext cx="8748000" cy="780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GB" sz="1600" baseline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 marL="8100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2pPr>
            <a:lvl3pPr marL="14076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3pPr>
            <a:lvl4pPr marL="20052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4pPr>
            <a:lvl5pPr marL="26028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marL="342900">
              <a:buFont typeface="Arial" panose="020B0604020202020204" pitchFamily="34" charset="0"/>
              <a:buChar char="•"/>
            </a:pPr>
            <a:r>
              <a:rPr lang="en-US" kern="0" dirty="0" smtClean="0"/>
              <a:t>Most capabilities added through Groovy scripts which can be edited by the user, with currently 128 scripts already included</a:t>
            </a:r>
            <a:endParaRPr lang="en-US" kern="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172800" y="3526970"/>
            <a:ext cx="8748000" cy="1023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GB" sz="1600" baseline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 marL="8100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2pPr>
            <a:lvl3pPr marL="14076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3pPr>
            <a:lvl4pPr marL="20052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4pPr>
            <a:lvl5pPr marL="26028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kern="0" dirty="0" smtClean="0"/>
              <a:t>Scripts are building blocks which can depend on each other</a:t>
            </a:r>
          </a:p>
          <a:p>
            <a:pPr marL="1095750" lvl="1" indent="-285750">
              <a:buFont typeface="Wingdings" panose="05000000000000000000" pitchFamily="2" charset="2"/>
              <a:buChar char="Ø"/>
            </a:pPr>
            <a:r>
              <a:rPr lang="en-US" kern="0" dirty="0" smtClean="0"/>
              <a:t>Increasingly complex interactions with EGS-CC based systems can be created and adjusted quickly and easily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2102908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Graphic spid="7" grpId="0">
        <p:bldAsOne/>
      </p:bldGraphic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GB" dirty="0" smtClean="0"/>
              <a:t>Example Script</a:t>
            </a:r>
            <a:endParaRPr lang="en-GB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51497"/>
            <a:ext cx="9144000" cy="362286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51497"/>
            <a:ext cx="9144000" cy="362286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51497"/>
            <a:ext cx="9144000" cy="362286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751497"/>
            <a:ext cx="9144000" cy="362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773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GB" dirty="0" smtClean="0"/>
              <a:t>Enabling Dynamic Interactions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800" y="894303"/>
            <a:ext cx="8748000" cy="365609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EKSE scripts can be edited at runtime</a:t>
            </a:r>
          </a:p>
          <a:p>
            <a:pPr marL="34290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>
              <a:buFont typeface="Arial" panose="020B0604020202020204" pitchFamily="34" charset="0"/>
              <a:buChar char="•"/>
            </a:pPr>
            <a:r>
              <a:rPr lang="en-GB" dirty="0" smtClean="0"/>
              <a:t>Allow </a:t>
            </a:r>
            <a:r>
              <a:rPr lang="en-GB" dirty="0" smtClean="0"/>
              <a:t>exploratory development using quick cycles of source code changes and testing these changes in running system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Scripts synchronized between </a:t>
            </a:r>
            <a:r>
              <a:rPr lang="en-GB" dirty="0" smtClean="0"/>
              <a:t>different containers and different users </a:t>
            </a:r>
            <a:r>
              <a:rPr lang="en-GB" dirty="0" smtClean="0"/>
              <a:t>using </a:t>
            </a:r>
            <a:r>
              <a:rPr lang="en-GB" dirty="0" smtClean="0"/>
              <a:t>git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Even </a:t>
            </a:r>
            <a:r>
              <a:rPr lang="en-GB" dirty="0" smtClean="0"/>
              <a:t>more dynamic approach possible using interactive mode</a:t>
            </a:r>
          </a:p>
          <a:p>
            <a:pPr marL="1095750" lvl="1" indent="-285750">
              <a:buFont typeface="Wingdings" panose="05000000000000000000" pitchFamily="2" charset="2"/>
              <a:buChar char="Ø"/>
            </a:pPr>
            <a:r>
              <a:rPr lang="en-GB" dirty="0" smtClean="0"/>
              <a:t>Instead of creating whole script at once, interaction with the backend line-by-line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471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GB" dirty="0" smtClean="0"/>
              <a:t>Automation of Tests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800" y="727200"/>
            <a:ext cx="8748000" cy="696787"/>
          </a:xfrm>
        </p:spPr>
        <p:txBody>
          <a:bodyPr/>
          <a:lstStyle/>
          <a:p>
            <a:pPr marL="342900">
              <a:buFont typeface="Arial" panose="020B0604020202020204" pitchFamily="34" charset="0"/>
              <a:buChar char="•"/>
            </a:pPr>
            <a:r>
              <a:rPr lang="en-GB" dirty="0" smtClean="0"/>
              <a:t>EKSE allows automation of </a:t>
            </a:r>
            <a:r>
              <a:rPr lang="en-GB" dirty="0" smtClean="0"/>
              <a:t>tests with light weight testing framework entirely provided </a:t>
            </a:r>
            <a:r>
              <a:rPr lang="en-GB" dirty="0" smtClean="0"/>
              <a:t>in the form of </a:t>
            </a:r>
            <a:r>
              <a:rPr lang="en-GB" dirty="0" smtClean="0"/>
              <a:t>modifiable Groovy scripts</a:t>
            </a:r>
            <a:endParaRPr lang="en-GB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950" y="1423987"/>
            <a:ext cx="7505700" cy="307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748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GB" dirty="0" smtClean="0"/>
              <a:t>Automation of Common </a:t>
            </a:r>
            <a:r>
              <a:rPr lang="en-GB" dirty="0"/>
              <a:t>I</a:t>
            </a:r>
            <a:r>
              <a:rPr lang="en-GB" dirty="0" smtClean="0"/>
              <a:t>nteractions</a:t>
            </a:r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43086" y="590550"/>
            <a:ext cx="44658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GB" sz="1600" baseline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 marL="8100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2pPr>
            <a:lvl3pPr marL="14076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3pPr>
            <a:lvl4pPr marL="20052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4pPr>
            <a:lvl5pPr marL="26028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r>
              <a:rPr lang="en-US" kern="0" dirty="0" smtClean="0"/>
              <a:t>Startup of Test System Instance in EKSE: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546800" y="590550"/>
            <a:ext cx="44658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GB" sz="1600" baseline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 marL="8100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2pPr>
            <a:lvl3pPr marL="14076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3pPr>
            <a:lvl4pPr marL="20052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4pPr>
            <a:lvl5pPr marL="26028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algn="ctr"/>
            <a:r>
              <a:rPr lang="en-US" kern="0" dirty="0"/>
              <a:t>Manual startup without EKSE:</a:t>
            </a:r>
            <a:endParaRPr lang="en-US" kern="0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385" y="1209675"/>
            <a:ext cx="4105275" cy="2228850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143084" y="3705225"/>
            <a:ext cx="44658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GB" sz="1600" baseline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 marL="8100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2pPr>
            <a:lvl3pPr marL="14076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3pPr>
            <a:lvl4pPr marL="20052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4pPr>
            <a:lvl5pPr marL="26028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algn="ctr"/>
            <a:r>
              <a:rPr lang="en-US" kern="0" dirty="0" smtClean="0"/>
              <a:t>Enter </a:t>
            </a:r>
            <a:r>
              <a:rPr lang="en-US" kern="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egscc:preparetsi</a:t>
            </a:r>
            <a:endParaRPr lang="en-US" kern="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143083" y="4076700"/>
            <a:ext cx="44658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GB" sz="1600" baseline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 marL="8100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2pPr>
            <a:lvl3pPr marL="14076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3pPr>
            <a:lvl4pPr marL="20052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4pPr>
            <a:lvl5pPr marL="26028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algn="ctr"/>
            <a:r>
              <a:rPr lang="en-US" kern="0" dirty="0" smtClean="0"/>
              <a:t>Wait until sessions have been started</a:t>
            </a:r>
            <a:endParaRPr lang="en-US" kern="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9974" y="1171575"/>
            <a:ext cx="3819525" cy="2266950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4608958" y="4189503"/>
            <a:ext cx="44658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GB" sz="1600" baseline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 marL="8100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2pPr>
            <a:lvl3pPr marL="14076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3pPr>
            <a:lvl4pPr marL="20052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4pPr>
            <a:lvl5pPr marL="26028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algn="ctr"/>
            <a:r>
              <a:rPr lang="en-US" kern="0" dirty="0" smtClean="0"/>
              <a:t>Log in</a:t>
            </a:r>
            <a:endParaRPr lang="en-US" kern="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7857" y="2042619"/>
            <a:ext cx="3609975" cy="1943100"/>
          </a:xfrm>
          <a:prstGeom prst="rect">
            <a:avLst/>
          </a:prstGeom>
        </p:spPr>
      </p:pic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4608958" y="4189503"/>
            <a:ext cx="4465875" cy="4191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GB" sz="1600" baseline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 marL="8100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2pPr>
            <a:lvl3pPr marL="14076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3pPr>
            <a:lvl4pPr marL="20052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4pPr>
            <a:lvl5pPr marL="26028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algn="ctr"/>
            <a:r>
              <a:rPr lang="en-US" kern="0" dirty="0" smtClean="0"/>
              <a:t>Enter login credentials</a:t>
            </a:r>
            <a:endParaRPr lang="en-US" kern="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9974" y="1171575"/>
            <a:ext cx="3819525" cy="2914650"/>
          </a:xfrm>
          <a:prstGeom prst="rect">
            <a:avLst/>
          </a:prstGeom>
        </p:spPr>
      </p:pic>
      <p:sp>
        <p:nvSpPr>
          <p:cNvPr id="18" name="Content Placeholder 2"/>
          <p:cNvSpPr txBox="1">
            <a:spLocks/>
          </p:cNvSpPr>
          <p:nvPr/>
        </p:nvSpPr>
        <p:spPr bwMode="auto">
          <a:xfrm>
            <a:off x="4608958" y="4189503"/>
            <a:ext cx="4465875" cy="4191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GB" sz="1600" baseline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 marL="8100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2pPr>
            <a:lvl3pPr marL="14076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3pPr>
            <a:lvl4pPr marL="20052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4pPr>
            <a:lvl5pPr marL="26028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algn="ctr"/>
            <a:r>
              <a:rPr lang="en-US" kern="0" dirty="0" smtClean="0"/>
              <a:t>Create New Session Profile</a:t>
            </a:r>
            <a:endParaRPr lang="en-US" kern="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13081" y="1171575"/>
            <a:ext cx="3819525" cy="2914650"/>
          </a:xfrm>
          <a:prstGeom prst="rect">
            <a:avLst/>
          </a:prstGeom>
        </p:spPr>
      </p:pic>
      <p:sp>
        <p:nvSpPr>
          <p:cNvPr id="21" name="Content Placeholder 2"/>
          <p:cNvSpPr txBox="1">
            <a:spLocks/>
          </p:cNvSpPr>
          <p:nvPr/>
        </p:nvSpPr>
        <p:spPr bwMode="auto">
          <a:xfrm>
            <a:off x="4608958" y="4189503"/>
            <a:ext cx="4465875" cy="4191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GB" sz="1600" baseline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 marL="8100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2pPr>
            <a:lvl3pPr marL="14076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3pPr>
            <a:lvl4pPr marL="20052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4pPr>
            <a:lvl5pPr marL="26028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algn="ctr"/>
            <a:r>
              <a:rPr lang="en-US" kern="0" dirty="0" smtClean="0"/>
              <a:t>Enter preparation session data</a:t>
            </a:r>
            <a:endParaRPr lang="en-US" kern="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13081" y="1171575"/>
            <a:ext cx="3819525" cy="2914650"/>
          </a:xfrm>
          <a:prstGeom prst="rect">
            <a:avLst/>
          </a:prstGeom>
        </p:spPr>
      </p:pic>
      <p:sp>
        <p:nvSpPr>
          <p:cNvPr id="23" name="Content Placeholder 2"/>
          <p:cNvSpPr txBox="1">
            <a:spLocks/>
          </p:cNvSpPr>
          <p:nvPr/>
        </p:nvSpPr>
        <p:spPr bwMode="auto">
          <a:xfrm>
            <a:off x="4589905" y="4189503"/>
            <a:ext cx="4465875" cy="4191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GB" sz="1600" baseline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 marL="8100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2pPr>
            <a:lvl3pPr marL="14076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3pPr>
            <a:lvl4pPr marL="20052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4pPr>
            <a:lvl5pPr marL="26028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algn="ctr"/>
            <a:r>
              <a:rPr lang="en-US" kern="0" dirty="0" smtClean="0"/>
              <a:t>Start preparation session</a:t>
            </a:r>
            <a:endParaRPr lang="en-US" kern="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08268" y="1699464"/>
            <a:ext cx="3324225" cy="2114550"/>
          </a:xfrm>
          <a:prstGeom prst="rect">
            <a:avLst/>
          </a:prstGeom>
        </p:spPr>
      </p:pic>
      <p:sp>
        <p:nvSpPr>
          <p:cNvPr id="25" name="Content Placeholder 2"/>
          <p:cNvSpPr txBox="1">
            <a:spLocks/>
          </p:cNvSpPr>
          <p:nvPr/>
        </p:nvSpPr>
        <p:spPr bwMode="auto">
          <a:xfrm>
            <a:off x="4608957" y="4185489"/>
            <a:ext cx="4465875" cy="4191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GB" sz="1600" baseline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 marL="8100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2pPr>
            <a:lvl3pPr marL="14076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3pPr>
            <a:lvl4pPr marL="20052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4pPr>
            <a:lvl5pPr marL="26028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algn="ctr"/>
            <a:r>
              <a:rPr lang="en-US" kern="0" dirty="0" smtClean="0"/>
              <a:t>Await session startup</a:t>
            </a:r>
            <a:endParaRPr lang="en-US" kern="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22606" y="1162050"/>
            <a:ext cx="3819525" cy="2914650"/>
          </a:xfrm>
          <a:prstGeom prst="rect">
            <a:avLst/>
          </a:prstGeom>
        </p:spPr>
      </p:pic>
      <p:sp>
        <p:nvSpPr>
          <p:cNvPr id="27" name="Content Placeholder 2"/>
          <p:cNvSpPr txBox="1">
            <a:spLocks/>
          </p:cNvSpPr>
          <p:nvPr/>
        </p:nvSpPr>
        <p:spPr bwMode="auto">
          <a:xfrm>
            <a:off x="4628010" y="4185489"/>
            <a:ext cx="4465875" cy="4191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GB" sz="1600" baseline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 marL="8100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2pPr>
            <a:lvl3pPr marL="14076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3pPr>
            <a:lvl4pPr marL="20052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4pPr>
            <a:lvl5pPr marL="26028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algn="ctr"/>
            <a:r>
              <a:rPr lang="en-US" kern="0" dirty="0" smtClean="0"/>
              <a:t>After session has started…</a:t>
            </a:r>
            <a:endParaRPr lang="en-US" kern="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22605" y="1162050"/>
            <a:ext cx="3819525" cy="2914650"/>
          </a:xfrm>
          <a:prstGeom prst="rect">
            <a:avLst/>
          </a:prstGeom>
        </p:spPr>
      </p:pic>
      <p:sp>
        <p:nvSpPr>
          <p:cNvPr id="29" name="Content Placeholder 2"/>
          <p:cNvSpPr txBox="1">
            <a:spLocks/>
          </p:cNvSpPr>
          <p:nvPr/>
        </p:nvSpPr>
        <p:spPr bwMode="auto">
          <a:xfrm>
            <a:off x="4546800" y="4164942"/>
            <a:ext cx="4465875" cy="4191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GB" sz="1600" baseline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 marL="8100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2pPr>
            <a:lvl3pPr marL="14076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3pPr>
            <a:lvl4pPr marL="20052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4pPr>
            <a:lvl5pPr marL="26028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algn="ctr"/>
            <a:r>
              <a:rPr lang="en-US" kern="0" dirty="0" smtClean="0"/>
              <a:t>… await completion message</a:t>
            </a:r>
            <a:endParaRPr lang="en-US" kern="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12968" y="1192122"/>
            <a:ext cx="3819525" cy="2914650"/>
          </a:xfrm>
          <a:prstGeom prst="rect">
            <a:avLst/>
          </a:prstGeom>
        </p:spPr>
      </p:pic>
      <p:sp>
        <p:nvSpPr>
          <p:cNvPr id="31" name="Content Placeholder 2"/>
          <p:cNvSpPr txBox="1">
            <a:spLocks/>
          </p:cNvSpPr>
          <p:nvPr/>
        </p:nvSpPr>
        <p:spPr bwMode="auto">
          <a:xfrm>
            <a:off x="4503695" y="4147389"/>
            <a:ext cx="4465875" cy="4191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GB" sz="1600" baseline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 marL="8100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2pPr>
            <a:lvl3pPr marL="14076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3pPr>
            <a:lvl4pPr marL="20052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4pPr>
            <a:lvl5pPr marL="26028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algn="ctr"/>
            <a:r>
              <a:rPr lang="en-US" kern="0" dirty="0" smtClean="0"/>
              <a:t>Then create a new session profile</a:t>
            </a:r>
            <a:endParaRPr lang="en-US" kern="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12855" y="1191884"/>
            <a:ext cx="3819525" cy="2914650"/>
          </a:xfrm>
          <a:prstGeom prst="rect">
            <a:avLst/>
          </a:prstGeom>
        </p:spPr>
      </p:pic>
      <p:sp>
        <p:nvSpPr>
          <p:cNvPr id="33" name="Content Placeholder 2"/>
          <p:cNvSpPr txBox="1">
            <a:spLocks/>
          </p:cNvSpPr>
          <p:nvPr/>
        </p:nvSpPr>
        <p:spPr bwMode="auto">
          <a:xfrm>
            <a:off x="4503695" y="4156914"/>
            <a:ext cx="4465875" cy="4191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GB" sz="1600" baseline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 marL="8100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2pPr>
            <a:lvl3pPr marL="14076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3pPr>
            <a:lvl4pPr marL="20052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4pPr>
            <a:lvl5pPr marL="26028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algn="ctr"/>
            <a:r>
              <a:rPr lang="en-US" kern="0" dirty="0" smtClean="0"/>
              <a:t>Enter </a:t>
            </a:r>
            <a:r>
              <a:rPr lang="en-US" kern="0" dirty="0" err="1" smtClean="0"/>
              <a:t>mandcops</a:t>
            </a:r>
            <a:r>
              <a:rPr lang="en-US" kern="0" dirty="0" smtClean="0"/>
              <a:t> session configuration</a:t>
            </a:r>
            <a:endParaRPr lang="en-US" kern="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12629" y="1201409"/>
            <a:ext cx="3819525" cy="2914650"/>
          </a:xfrm>
          <a:prstGeom prst="rect">
            <a:avLst/>
          </a:prstGeom>
        </p:spPr>
      </p:pic>
      <p:sp>
        <p:nvSpPr>
          <p:cNvPr id="35" name="Content Placeholder 2"/>
          <p:cNvSpPr txBox="1">
            <a:spLocks/>
          </p:cNvSpPr>
          <p:nvPr/>
        </p:nvSpPr>
        <p:spPr bwMode="auto">
          <a:xfrm>
            <a:off x="4534773" y="4156914"/>
            <a:ext cx="4465875" cy="4191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GB" sz="1600" baseline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 marL="8100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2pPr>
            <a:lvl3pPr marL="14076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3pPr>
            <a:lvl4pPr marL="20052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4pPr>
            <a:lvl5pPr marL="26028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algn="ctr"/>
            <a:r>
              <a:rPr lang="en-US" kern="0" dirty="0" smtClean="0"/>
              <a:t>Start the </a:t>
            </a:r>
            <a:r>
              <a:rPr lang="en-US" kern="0" dirty="0" err="1" smtClean="0"/>
              <a:t>mandcops</a:t>
            </a:r>
            <a:r>
              <a:rPr lang="en-US" kern="0" dirty="0" smtClean="0"/>
              <a:t> session</a:t>
            </a:r>
            <a:endParaRPr lang="en-US" kern="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22604" y="1200150"/>
            <a:ext cx="3819525" cy="2914650"/>
          </a:xfrm>
          <a:prstGeom prst="rect">
            <a:avLst/>
          </a:prstGeom>
        </p:spPr>
      </p:pic>
      <p:sp>
        <p:nvSpPr>
          <p:cNvPr id="37" name="Content Placeholder 2"/>
          <p:cNvSpPr txBox="1">
            <a:spLocks/>
          </p:cNvSpPr>
          <p:nvPr/>
        </p:nvSpPr>
        <p:spPr bwMode="auto">
          <a:xfrm>
            <a:off x="4534773" y="4185489"/>
            <a:ext cx="4465875" cy="4191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GB" sz="1600" baseline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 marL="8100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2pPr>
            <a:lvl3pPr marL="14076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3pPr>
            <a:lvl4pPr marL="20052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4pPr>
            <a:lvl5pPr marL="26028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algn="ctr"/>
            <a:r>
              <a:rPr lang="en-US" kern="0" dirty="0" smtClean="0"/>
              <a:t>Join the </a:t>
            </a:r>
            <a:r>
              <a:rPr lang="en-US" kern="0" dirty="0" err="1" smtClean="0"/>
              <a:t>mandcops</a:t>
            </a:r>
            <a:r>
              <a:rPr lang="en-US" kern="0" dirty="0" smtClean="0"/>
              <a:t> session</a:t>
            </a:r>
            <a:endParaRPr lang="en-US" kern="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12290" y="1171575"/>
            <a:ext cx="3819525" cy="2914650"/>
          </a:xfrm>
          <a:prstGeom prst="rect">
            <a:avLst/>
          </a:prstGeom>
        </p:spPr>
      </p:pic>
      <p:sp>
        <p:nvSpPr>
          <p:cNvPr id="39" name="Content Placeholder 2"/>
          <p:cNvSpPr txBox="1">
            <a:spLocks/>
          </p:cNvSpPr>
          <p:nvPr/>
        </p:nvSpPr>
        <p:spPr bwMode="auto">
          <a:xfrm>
            <a:off x="4525247" y="4175964"/>
            <a:ext cx="4465875" cy="4191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GB" sz="1600" baseline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 marL="8100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2pPr>
            <a:lvl3pPr marL="14076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3pPr>
            <a:lvl4pPr marL="20052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4pPr>
            <a:lvl5pPr marL="26028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algn="ctr"/>
            <a:r>
              <a:rPr lang="en-US" kern="0" dirty="0" smtClean="0"/>
              <a:t>Switch to Monitoring perspective</a:t>
            </a:r>
            <a:endParaRPr lang="en-US" kern="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21813" y="1162050"/>
            <a:ext cx="3819525" cy="2914650"/>
          </a:xfrm>
          <a:prstGeom prst="rect">
            <a:avLst/>
          </a:prstGeom>
        </p:spPr>
      </p:pic>
      <p:sp>
        <p:nvSpPr>
          <p:cNvPr id="41" name="Content Placeholder 2"/>
          <p:cNvSpPr txBox="1">
            <a:spLocks/>
          </p:cNvSpPr>
          <p:nvPr/>
        </p:nvSpPr>
        <p:spPr bwMode="auto">
          <a:xfrm>
            <a:off x="4468424" y="4175964"/>
            <a:ext cx="4465875" cy="4191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GB" sz="1600" baseline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 marL="8100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2pPr>
            <a:lvl3pPr marL="14076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3pPr>
            <a:lvl4pPr marL="20052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4pPr>
            <a:lvl5pPr marL="26028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algn="ctr"/>
            <a:r>
              <a:rPr lang="en-US" kern="0" dirty="0" smtClean="0"/>
              <a:t>Select the </a:t>
            </a:r>
            <a:r>
              <a:rPr lang="en-US" kern="0" dirty="0" err="1" smtClean="0"/>
              <a:t>StartTmFlow</a:t>
            </a:r>
            <a:r>
              <a:rPr lang="en-US" kern="0" dirty="0" smtClean="0"/>
              <a:t> activity…</a:t>
            </a:r>
            <a:endParaRPr lang="en-US" kern="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921021" y="1171575"/>
            <a:ext cx="3819525" cy="2914650"/>
          </a:xfrm>
          <a:prstGeom prst="rect">
            <a:avLst/>
          </a:prstGeom>
        </p:spPr>
      </p:pic>
      <p:sp>
        <p:nvSpPr>
          <p:cNvPr id="43" name="Content Placeholder 2"/>
          <p:cNvSpPr txBox="1">
            <a:spLocks/>
          </p:cNvSpPr>
          <p:nvPr/>
        </p:nvSpPr>
        <p:spPr bwMode="auto">
          <a:xfrm>
            <a:off x="4456397" y="4175964"/>
            <a:ext cx="4465875" cy="4191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GB" sz="1600" baseline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 marL="8100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2pPr>
            <a:lvl3pPr marL="14076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3pPr>
            <a:lvl4pPr marL="20052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4pPr>
            <a:lvl5pPr marL="26028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algn="ctr"/>
            <a:r>
              <a:rPr lang="en-US" kern="0" dirty="0" smtClean="0"/>
              <a:t>… and invoke it</a:t>
            </a:r>
            <a:endParaRPr lang="en-US" kern="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4" name="Content Placeholder 2"/>
          <p:cNvSpPr txBox="1">
            <a:spLocks/>
          </p:cNvSpPr>
          <p:nvPr/>
        </p:nvSpPr>
        <p:spPr bwMode="auto">
          <a:xfrm>
            <a:off x="212315" y="3672635"/>
            <a:ext cx="8778807" cy="893853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GB" sz="1600" baseline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 marL="8100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2pPr>
            <a:lvl3pPr marL="14076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3pPr>
            <a:lvl4pPr marL="20052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4pPr>
            <a:lvl5pPr marL="26028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marL="342900">
              <a:buFont typeface="Wingdings" panose="05000000000000000000" pitchFamily="2" charset="2"/>
              <a:buChar char="Ø"/>
            </a:pPr>
            <a:r>
              <a:rPr lang="en-US" kern="0" dirty="0" smtClean="0"/>
              <a:t>Large time reduction </a:t>
            </a:r>
            <a:r>
              <a:rPr lang="en-US" kern="0" dirty="0" smtClean="0"/>
              <a:t>in common interactions with EGS-CC Test System Instance by using EKSE</a:t>
            </a:r>
            <a:endParaRPr lang="en-US" kern="0" dirty="0" smtClean="0"/>
          </a:p>
        </p:txBody>
      </p:sp>
    </p:spTree>
    <p:extLst>
      <p:ext uri="{BB962C8B-B14F-4D97-AF65-F5344CB8AC3E}">
        <p14:creationId xmlns:p14="http://schemas.microsoft.com/office/powerpoint/2010/main" val="4041232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  <p:bldP spid="10" grpId="0"/>
      <p:bldP spid="12" grpId="0"/>
      <p:bldP spid="14" grpId="0" animBg="1"/>
      <p:bldP spid="18" grpId="0" animBg="1"/>
      <p:bldP spid="21" grpId="0" animBg="1"/>
      <p:bldP spid="23" grpId="0" animBg="1"/>
      <p:bldP spid="25" grpId="0" animBg="1"/>
      <p:bldP spid="27" grpId="0" animBg="1"/>
      <p:bldP spid="29" grpId="0" animBg="1"/>
      <p:bldP spid="31" grpId="0" animBg="1"/>
      <p:bldP spid="33" grpId="0" animBg="1"/>
      <p:bldP spid="35" grpId="0" animBg="1"/>
      <p:bldP spid="37" grpId="0" animBg="1"/>
      <p:bldP spid="39" grpId="0" animBg="1"/>
      <p:bldP spid="41" grpId="0" animBg="1"/>
      <p:bldP spid="43" grpId="0" animBg="1"/>
      <p:bldP spid="4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GB" dirty="0" smtClean="0"/>
              <a:t>Configuration Tracking Interface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800" y="727200"/>
            <a:ext cx="8748000" cy="674880"/>
          </a:xfrm>
        </p:spPr>
        <p:txBody>
          <a:bodyPr/>
          <a:lstStyle/>
          <a:p>
            <a:pPr marL="342900">
              <a:buFont typeface="Arial" panose="020B0604020202020204" pitchFamily="34" charset="0"/>
              <a:buChar char="•"/>
            </a:pPr>
            <a:r>
              <a:rPr lang="en-GB" dirty="0" smtClean="0"/>
              <a:t>Configuration tracking in EGS-CC allows handling different versions of monitored systems and clearly identifying used versions</a:t>
            </a:r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72800" y="1402080"/>
            <a:ext cx="8748000" cy="324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GB" sz="1600" baseline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 marL="8100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2pPr>
            <a:lvl3pPr marL="14076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3pPr>
            <a:lvl4pPr marL="20052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4pPr>
            <a:lvl5pPr marL="26028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kern="0" dirty="0" smtClean="0"/>
              <a:t>Ability originally foreseen with graphical interface</a:t>
            </a:r>
            <a:endParaRPr lang="en-US" kern="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72800" y="1802640"/>
            <a:ext cx="8748000" cy="84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GB" sz="1600" baseline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 marL="8100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2pPr>
            <a:lvl3pPr marL="14076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3pPr>
            <a:lvl4pPr marL="20052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4pPr>
            <a:lvl5pPr marL="26028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kern="0" dirty="0" smtClean="0"/>
              <a:t>Performed by system administrators, possibly for several machines</a:t>
            </a:r>
          </a:p>
          <a:p>
            <a:pPr marL="1095750" lvl="1" indent="-285750">
              <a:buFont typeface="Wingdings" panose="05000000000000000000" pitchFamily="2" charset="2"/>
              <a:buChar char="Ø"/>
            </a:pPr>
            <a:r>
              <a:rPr lang="en-US" kern="0" dirty="0" smtClean="0"/>
              <a:t>Command line based interactions preferred</a:t>
            </a:r>
            <a:endParaRPr lang="en-US" kern="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172800" y="2490600"/>
            <a:ext cx="8748000" cy="344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GB" sz="1600" baseline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 marL="8100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2pPr>
            <a:lvl3pPr marL="14076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3pPr>
            <a:lvl4pPr marL="20052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4pPr>
            <a:lvl5pPr marL="26028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kern="0" dirty="0" smtClean="0"/>
              <a:t>21 scripts created as configuration tracking interface based on EKSE:</a:t>
            </a:r>
            <a:endParaRPr lang="en-US" kern="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172800" y="2804160"/>
            <a:ext cx="8748000" cy="1813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GB" sz="1600" baseline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 marL="8100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2pPr>
            <a:lvl3pPr marL="14076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3pPr>
            <a:lvl4pPr marL="20052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4pPr>
            <a:lvl5pPr marL="26028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indent="0">
              <a:tabLst>
                <a:tab pos="2955925" algn="l"/>
                <a:tab pos="6003925" algn="l"/>
              </a:tabLst>
            </a:pPr>
            <a:r>
              <a:rPr lang="en-US" sz="1200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egscc:ct:assignsobtosession</a:t>
            </a:r>
            <a:r>
              <a:rPr lang="en-US" sz="1200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200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egscc:ct:discardsobchanges</a:t>
            </a:r>
            <a:r>
              <a:rPr lang="en-US" sz="1200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200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egscc:ct:listcommittedsobs</a:t>
            </a:r>
            <a:endParaRPr lang="en-US" sz="1200" kern="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indent="0">
              <a:tabLst>
                <a:tab pos="2955925" algn="l"/>
                <a:tab pos="6003925" algn="l"/>
              </a:tabLst>
            </a:pPr>
            <a:r>
              <a:rPr lang="en-US" sz="1200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egscc:ct:commitsob</a:t>
            </a:r>
            <a:r>
              <a:rPr lang="en-US" sz="1200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200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egscc:ct:displaysob</a:t>
            </a:r>
            <a:r>
              <a:rPr lang="en-US" sz="1200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200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egscc:ct:listopensobs</a:t>
            </a:r>
            <a:endParaRPr lang="en-US" sz="1200" kern="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indent="0">
              <a:tabLst>
                <a:tab pos="2955925" algn="l"/>
                <a:tab pos="6003925" algn="l"/>
              </a:tabLst>
            </a:pPr>
            <a:r>
              <a:rPr lang="en-US" sz="1200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egscc:ct:copycitosob</a:t>
            </a:r>
            <a:r>
              <a:rPr lang="en-US" sz="1200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200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egscc:ct:editsob</a:t>
            </a:r>
            <a:r>
              <a:rPr lang="en-US" sz="1200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200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egscc:ct:listsobs</a:t>
            </a:r>
            <a:endParaRPr lang="en-US" sz="1200" kern="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indent="0">
              <a:tabLst>
                <a:tab pos="2955925" algn="l"/>
                <a:tab pos="6003925" algn="l"/>
              </a:tabLst>
            </a:pPr>
            <a:r>
              <a:rPr lang="en-US" sz="1200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egscc:ct:copysob</a:t>
            </a:r>
            <a:r>
              <a:rPr lang="en-US" sz="1200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200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egscc:ct:enablesobstrapper</a:t>
            </a:r>
            <a:r>
              <a:rPr lang="en-US" sz="1200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200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egscc:ct:opensob</a:t>
            </a:r>
            <a:endParaRPr lang="en-US" sz="1200" kern="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indent="0">
              <a:tabLst>
                <a:tab pos="2955925" algn="l"/>
                <a:tab pos="6003925" algn="l"/>
              </a:tabLst>
            </a:pPr>
            <a:r>
              <a:rPr lang="en-US" sz="1200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egscc:ct:createsob</a:t>
            </a:r>
            <a:r>
              <a:rPr lang="en-US" sz="1200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200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egscc:ct:exportci</a:t>
            </a:r>
            <a:r>
              <a:rPr lang="en-US" sz="1200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200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egscc:ct:refreshsob</a:t>
            </a:r>
            <a:endParaRPr lang="en-US" sz="1200" kern="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indent="0">
              <a:tabLst>
                <a:tab pos="2955925" algn="l"/>
                <a:tab pos="6003925" algn="l"/>
              </a:tabLst>
            </a:pPr>
            <a:r>
              <a:rPr lang="en-US" sz="1200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egscc:ct:deletesob</a:t>
            </a:r>
            <a:r>
              <a:rPr lang="en-US" sz="1200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200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egscc:ct:importci</a:t>
            </a:r>
            <a:r>
              <a:rPr lang="en-US" sz="1200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200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egscc:ct:removecifromsob</a:t>
            </a:r>
            <a:endParaRPr lang="en-US" sz="1200" kern="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indent="0">
              <a:tabLst>
                <a:tab pos="2955925" algn="l"/>
                <a:tab pos="6003925" algn="l"/>
              </a:tabLst>
            </a:pPr>
            <a:r>
              <a:rPr lang="en-US" sz="1200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egscc:ct:disablesobstrapper</a:t>
            </a:r>
            <a:r>
              <a:rPr lang="en-US" sz="1200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200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egscc:ct:listcis</a:t>
            </a:r>
            <a:r>
              <a:rPr lang="en-US" sz="1200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200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egscc:ct:validatesob</a:t>
            </a:r>
            <a:endParaRPr lang="en-US" sz="1200" kern="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88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GB" dirty="0" smtClean="0"/>
              <a:t>Ad-hoc Basis for Further Extension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800" y="1698814"/>
            <a:ext cx="8748000" cy="1040640"/>
          </a:xfrm>
        </p:spPr>
        <p:txBody>
          <a:bodyPr/>
          <a:lstStyle/>
          <a:p>
            <a:pPr marL="342900">
              <a:buFont typeface="Arial" panose="020B0604020202020204" pitchFamily="34" charset="0"/>
              <a:buChar char="•"/>
            </a:pPr>
            <a:r>
              <a:rPr lang="en-GB" dirty="0" smtClean="0"/>
              <a:t>EKSE scripts can serve as ad-hoc adapters</a:t>
            </a:r>
          </a:p>
          <a:p>
            <a:pPr marL="1438650" lvl="1" indent="-285750">
              <a:buFont typeface="Wingdings" panose="05000000000000000000" pitchFamily="2" charset="2"/>
              <a:buChar char="Ø"/>
            </a:pPr>
            <a:r>
              <a:rPr lang="en-GB" dirty="0" smtClean="0"/>
              <a:t>Enable quick and simple connection to external systems for technology demonstrations and prototypes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43086" y="3858231"/>
            <a:ext cx="8748000" cy="724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GB" sz="1600" baseline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 marL="8100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2pPr>
            <a:lvl3pPr marL="14076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3pPr>
            <a:lvl4pPr marL="20052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4pPr>
            <a:lvl5pPr marL="26028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marL="342900">
              <a:buFont typeface="Arial" panose="020B0604020202020204" pitchFamily="34" charset="0"/>
              <a:buChar char="•"/>
            </a:pPr>
            <a:r>
              <a:rPr lang="en-US" kern="0" dirty="0" smtClean="0"/>
              <a:t>Example: Connecting EGS-CC to Open MCT </a:t>
            </a:r>
            <a:r>
              <a:rPr lang="en-US" kern="0" dirty="0" smtClean="0"/>
              <a:t>by NASA</a:t>
            </a:r>
          </a:p>
          <a:p>
            <a:pPr marL="1438650" lvl="1" indent="-285750">
              <a:buFont typeface="Wingdings" panose="05000000000000000000" pitchFamily="2" charset="2"/>
              <a:buChar char="Ø"/>
            </a:pPr>
            <a:r>
              <a:rPr lang="en-US" kern="0" dirty="0" smtClean="0"/>
              <a:t>Connection and first demonstration achieved within one day</a:t>
            </a:r>
            <a:endParaRPr lang="en-US" kern="0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92" y="778414"/>
            <a:ext cx="9063613" cy="2921123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92" y="1109573"/>
            <a:ext cx="6235190" cy="2734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12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GB" dirty="0" smtClean="0"/>
              <a:t>Challenges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800" y="871870"/>
            <a:ext cx="8748000" cy="3678530"/>
          </a:xfrm>
        </p:spPr>
        <p:txBody>
          <a:bodyPr/>
          <a:lstStyle/>
          <a:p>
            <a:pPr marL="342900">
              <a:buFont typeface="Arial" panose="020B0604020202020204" pitchFamily="34" charset="0"/>
              <a:buChar char="•"/>
            </a:pPr>
            <a:r>
              <a:rPr lang="en-GB" dirty="0" smtClean="0"/>
              <a:t>Scripting </a:t>
            </a:r>
            <a:r>
              <a:rPr lang="en-GB" dirty="0" smtClean="0"/>
              <a:t>coordination between different users adjusting scripts for their own needs can be challenging</a:t>
            </a:r>
          </a:p>
          <a:p>
            <a:pPr marL="342900">
              <a:buFont typeface="Arial" panose="020B0604020202020204" pitchFamily="34" charset="0"/>
              <a:buChar char="•"/>
            </a:pPr>
            <a:endParaRPr lang="en-GB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Variable nature of scripts leads to unusual software </a:t>
            </a:r>
            <a:r>
              <a:rPr lang="en-GB" dirty="0" smtClean="0"/>
              <a:t>life </a:t>
            </a:r>
            <a:r>
              <a:rPr lang="en-GB" dirty="0" smtClean="0"/>
              <a:t>cycle</a:t>
            </a:r>
          </a:p>
          <a:p>
            <a:pPr marL="1095750" lvl="1" indent="-285750">
              <a:buFont typeface="Wingdings" panose="05000000000000000000" pitchFamily="2" charset="2"/>
              <a:buChar char="Ø"/>
            </a:pPr>
            <a:r>
              <a:rPr lang="en-GB" dirty="0" smtClean="0"/>
              <a:t>EKSE core component only changed a few times a year</a:t>
            </a:r>
          </a:p>
          <a:p>
            <a:pPr marL="1095750" lvl="1" indent="-285750">
              <a:buFont typeface="Wingdings" panose="05000000000000000000" pitchFamily="2" charset="2"/>
              <a:buChar char="Ø"/>
            </a:pPr>
            <a:r>
              <a:rPr lang="en-GB" dirty="0" smtClean="0"/>
              <a:t>Scripts can be updated many times daily</a:t>
            </a:r>
            <a:endParaRPr lang="en-GB" dirty="0" smtClean="0"/>
          </a:p>
          <a:p>
            <a:pPr marL="34290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>
              <a:buFont typeface="Arial" panose="020B0604020202020204" pitchFamily="34" charset="0"/>
              <a:buChar char="•"/>
            </a:pPr>
            <a:r>
              <a:rPr lang="en-GB" dirty="0" smtClean="0"/>
              <a:t>Scripts </a:t>
            </a:r>
            <a:r>
              <a:rPr lang="en-GB" dirty="0" smtClean="0"/>
              <a:t>originally foreseen for throwaway tests can be difficult to scale up for realistically sized </a:t>
            </a:r>
            <a:r>
              <a:rPr lang="en-GB" dirty="0" smtClean="0"/>
              <a:t>systems</a:t>
            </a:r>
            <a:endParaRPr lang="en-GB" dirty="0"/>
          </a:p>
          <a:p>
            <a:pPr marL="1095750" lvl="1" indent="-285750">
              <a:buFont typeface="Wingdings" panose="05000000000000000000" pitchFamily="2" charset="2"/>
              <a:buChar char="Ø"/>
            </a:pPr>
            <a:r>
              <a:rPr lang="en-US" dirty="0" smtClean="0"/>
              <a:t>Work </a:t>
            </a:r>
            <a:r>
              <a:rPr lang="en-US" dirty="0"/>
              <a:t>of transferring scripts into generic EGS-CC toolkit still ongoing</a:t>
            </a:r>
          </a:p>
          <a:p>
            <a:pPr marL="34290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2689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GB" dirty="0" smtClean="0"/>
              <a:t>Conclusions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800" y="691117"/>
            <a:ext cx="8748000" cy="3859284"/>
          </a:xfrm>
        </p:spPr>
        <p:txBody>
          <a:bodyPr/>
          <a:lstStyle/>
          <a:p>
            <a:pPr marL="342900">
              <a:buFont typeface="Arial" panose="020B0604020202020204" pitchFamily="34" charset="0"/>
              <a:buChar char="•"/>
            </a:pPr>
            <a:r>
              <a:rPr lang="en-US" dirty="0" smtClean="0"/>
              <a:t>EKSE </a:t>
            </a:r>
            <a:r>
              <a:rPr lang="en-US" dirty="0" smtClean="0"/>
              <a:t>has been used to more clearly understand origins of various SPRs in the EGS-CC project</a:t>
            </a:r>
            <a:endParaRPr lang="en-US" sz="800" dirty="0" smtClean="0"/>
          </a:p>
          <a:p>
            <a:pPr marL="342900">
              <a:buFont typeface="Arial" panose="020B0604020202020204" pitchFamily="34" charset="0"/>
              <a:buChar char="•"/>
            </a:pPr>
            <a:endParaRPr lang="en-US" sz="8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Demonstrates </a:t>
            </a:r>
            <a:r>
              <a:rPr lang="en-US" dirty="0" smtClean="0"/>
              <a:t>easy extensibility of EGS-CC based </a:t>
            </a:r>
            <a:r>
              <a:rPr lang="en-US" dirty="0" smtClean="0"/>
              <a:t>systems</a:t>
            </a:r>
            <a:endParaRPr lang="en-US" sz="800" dirty="0" smtClean="0"/>
          </a:p>
          <a:p>
            <a:pPr indent="0"/>
            <a:r>
              <a:rPr lang="en-US" sz="800" dirty="0" smtClean="0"/>
              <a:t> </a:t>
            </a:r>
          </a:p>
          <a:p>
            <a:pPr marL="342900">
              <a:buFont typeface="Arial" panose="020B0604020202020204" pitchFamily="34" charset="0"/>
              <a:buChar char="•"/>
            </a:pPr>
            <a:r>
              <a:rPr lang="en-US" dirty="0" smtClean="0"/>
              <a:t>EKSE is used daily by several developers, so far especially at ESOC but also in other locations</a:t>
            </a:r>
          </a:p>
          <a:p>
            <a:pPr marL="1438650" lvl="1" indent="-285750">
              <a:buFont typeface="Wingdings" panose="05000000000000000000" pitchFamily="2" charset="2"/>
              <a:buChar char="Ø"/>
            </a:pPr>
            <a:r>
              <a:rPr lang="en-US" dirty="0" smtClean="0"/>
              <a:t>C</a:t>
            </a:r>
            <a:r>
              <a:rPr lang="en-US" dirty="0"/>
              <a:t>r</a:t>
            </a:r>
            <a:r>
              <a:rPr lang="en-US" dirty="0" smtClean="0"/>
              <a:t>eate quick test scripts for investigating system behavior</a:t>
            </a:r>
          </a:p>
          <a:p>
            <a:pPr marL="1438650" lvl="1" indent="-285750">
              <a:buFont typeface="Wingdings" panose="05000000000000000000" pitchFamily="2" charset="2"/>
              <a:buChar char="Ø"/>
            </a:pPr>
            <a:r>
              <a:rPr lang="en-US" dirty="0" smtClean="0"/>
              <a:t>Automate various </a:t>
            </a:r>
            <a:r>
              <a:rPr lang="en-US" dirty="0" smtClean="0"/>
              <a:t>repetitive interactions with the EGS-CC Test System Instance</a:t>
            </a:r>
            <a:endParaRPr lang="en-US" sz="800" dirty="0" smtClean="0"/>
          </a:p>
          <a:p>
            <a:pPr marL="1438650" lvl="1" indent="-285750">
              <a:buFont typeface="Wingdings" panose="05000000000000000000" pitchFamily="2" charset="2"/>
              <a:buChar char="Ø"/>
            </a:pPr>
            <a:endParaRPr lang="en-US" sz="800" dirty="0" smtClean="0"/>
          </a:p>
          <a:p>
            <a:pPr marL="342900">
              <a:buFont typeface="Arial" panose="020B0604020202020204" pitchFamily="34" charset="0"/>
              <a:buChar char="•"/>
            </a:pPr>
            <a:r>
              <a:rPr lang="en-US" dirty="0" smtClean="0"/>
              <a:t>Re-using </a:t>
            </a:r>
            <a:r>
              <a:rPr lang="en-US" dirty="0" smtClean="0"/>
              <a:t>existing </a:t>
            </a:r>
            <a:r>
              <a:rPr lang="en-US" dirty="0" err="1" smtClean="0"/>
              <a:t>Karaf</a:t>
            </a:r>
            <a:r>
              <a:rPr lang="en-US" dirty="0" smtClean="0"/>
              <a:t> </a:t>
            </a:r>
            <a:r>
              <a:rPr lang="en-US" dirty="0" smtClean="0"/>
              <a:t>console seems to have been a good idea, </a:t>
            </a:r>
            <a:r>
              <a:rPr lang="en-US" dirty="0" smtClean="0"/>
              <a:t>as identified disadvantages could be </a:t>
            </a:r>
            <a:r>
              <a:rPr lang="en-US" dirty="0" smtClean="0"/>
              <a:t>largely circumvented</a:t>
            </a:r>
          </a:p>
          <a:p>
            <a:pPr indent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59645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GB" dirty="0" smtClean="0"/>
              <a:t>What is EGS-CC?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European </a:t>
            </a:r>
            <a:r>
              <a:rPr lang="en-US" dirty="0"/>
              <a:t>Ground Systems Common </a:t>
            </a:r>
            <a:r>
              <a:rPr lang="en-US" dirty="0" smtClean="0"/>
              <a:t>Core</a:t>
            </a:r>
          </a:p>
          <a:p>
            <a:pPr marL="1095750" lvl="1" indent="-285750">
              <a:buFont typeface="Wingdings" panose="05000000000000000000" pitchFamily="2" charset="2"/>
              <a:buChar char="Ø"/>
            </a:pPr>
            <a:r>
              <a:rPr lang="en-US" dirty="0"/>
              <a:t>S</a:t>
            </a:r>
            <a:r>
              <a:rPr lang="en-US" dirty="0" smtClean="0"/>
              <a:t>everal Java components making up system core and reference implementation</a:t>
            </a:r>
          </a:p>
          <a:p>
            <a:pPr marL="1095750" lvl="1" indent="-285750">
              <a:buFont typeface="Wingdings" panose="05000000000000000000" pitchFamily="2" charset="2"/>
              <a:buChar char="Ø"/>
            </a:pPr>
            <a:r>
              <a:rPr lang="en-US" dirty="0" smtClean="0"/>
              <a:t>Service-oriented architecture based on </a:t>
            </a:r>
            <a:r>
              <a:rPr lang="en-US" dirty="0" err="1" smtClean="0"/>
              <a:t>OSGi</a:t>
            </a:r>
            <a:r>
              <a:rPr lang="en-US" dirty="0" smtClean="0"/>
              <a:t> allows easy </a:t>
            </a:r>
            <a:r>
              <a:rPr lang="en-US" dirty="0" smtClean="0"/>
              <a:t>extensibility</a:t>
            </a:r>
          </a:p>
          <a:p>
            <a:pPr marL="1095750" lvl="1" indent="-285750">
              <a:buFont typeface="Wingdings" panose="05000000000000000000" pitchFamily="2" charset="2"/>
              <a:buChar char="Ø"/>
            </a:pPr>
            <a:endParaRPr lang="en-US" dirty="0" smtClean="0"/>
          </a:p>
          <a:p>
            <a:pPr marL="342900">
              <a:buFont typeface="Arial" panose="020B0604020202020204" pitchFamily="34" charset="0"/>
              <a:buChar char="•"/>
            </a:pPr>
            <a:r>
              <a:rPr lang="en-US" dirty="0" smtClean="0"/>
              <a:t>EGS-CC itself will be basis for various monitoring and control systems for missions in pre- and post-launch phases and even for ground stations</a:t>
            </a:r>
          </a:p>
          <a:p>
            <a:pPr marL="1095750" lvl="1" indent="-285750">
              <a:buFont typeface="Wingdings" panose="05000000000000000000" pitchFamily="2" charset="2"/>
              <a:buChar char="Ø"/>
            </a:pPr>
            <a:r>
              <a:rPr lang="en-US" dirty="0" smtClean="0"/>
              <a:t>EGS-CC based systems share common core and possibly parts of reference </a:t>
            </a:r>
            <a:r>
              <a:rPr lang="en-US" dirty="0" smtClean="0"/>
              <a:t>implementation</a:t>
            </a:r>
          </a:p>
          <a:p>
            <a:pPr marL="1095750" lvl="1" indent="-285750">
              <a:buFont typeface="Wingdings" panose="05000000000000000000" pitchFamily="2" charset="2"/>
              <a:buChar char="Ø"/>
            </a:pP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Test System Instance delivered as demonstration of core capabilities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6786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750"/>
            <a:ext cx="9144000" cy="28632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GB" dirty="0" smtClean="0"/>
              <a:t>EGS-CC Test System Instance Overview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70337" y="564906"/>
            <a:ext cx="2140299" cy="465257"/>
          </a:xfrm>
        </p:spPr>
        <p:txBody>
          <a:bodyPr/>
          <a:lstStyle/>
          <a:p>
            <a:pPr indent="0"/>
            <a:r>
              <a:rPr lang="en-GB" dirty="0" smtClean="0"/>
              <a:t>Long term storage</a:t>
            </a:r>
            <a:endParaRPr lang="en-GB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2130252" y="566424"/>
            <a:ext cx="2190539" cy="465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GB" sz="1600" baseline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 marL="8100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2pPr>
            <a:lvl3pPr marL="14076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3pPr>
            <a:lvl4pPr marL="20052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4pPr>
            <a:lvl5pPr marL="26028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indent="0"/>
            <a:r>
              <a:rPr lang="is-IS" kern="0" dirty="0" smtClean="0"/>
              <a:t>Backend container</a:t>
            </a:r>
            <a:endParaRPr lang="is-IS" kern="0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201903" y="3811141"/>
            <a:ext cx="1326380" cy="667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GB" sz="1600" baseline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 marL="8100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2pPr>
            <a:lvl3pPr marL="14076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3pPr>
            <a:lvl4pPr marL="20052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4pPr>
            <a:lvl5pPr marL="26028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indent="0" algn="ctr"/>
            <a:r>
              <a:rPr lang="is-IS" kern="0" dirty="0" smtClean="0"/>
              <a:t>Spacecraft</a:t>
            </a:r>
          </a:p>
          <a:p>
            <a:pPr indent="0" algn="ctr"/>
            <a:r>
              <a:rPr lang="is-IS" kern="0" dirty="0" smtClean="0"/>
              <a:t>Simulator</a:t>
            </a:r>
            <a:endParaRPr lang="is-IS" kern="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1769799" y="3813962"/>
            <a:ext cx="2730579" cy="687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GB" sz="1600" baseline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 marL="8100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2pPr>
            <a:lvl3pPr marL="14076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3pPr>
            <a:lvl4pPr marL="20052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4pPr>
            <a:lvl5pPr marL="26028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indent="0" algn="ctr"/>
            <a:r>
              <a:rPr lang="is-IS" kern="0" dirty="0" smtClean="0"/>
              <a:t>Session child container</a:t>
            </a:r>
          </a:p>
          <a:p>
            <a:pPr indent="0" algn="ctr"/>
            <a:r>
              <a:rPr lang="is-IS" kern="0" dirty="0"/>
              <a:t>i</a:t>
            </a:r>
            <a:r>
              <a:rPr lang="is-IS" kern="0" dirty="0" smtClean="0"/>
              <a:t>s one M&amp;C system </a:t>
            </a:r>
            <a:endParaRPr lang="is-IS" kern="0" dirty="0"/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6751"/>
            <a:ext cx="9144000" cy="2863272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36750"/>
            <a:ext cx="9144000" cy="2863273"/>
          </a:xfrm>
          <a:prstGeom prst="rect">
            <a:avLst/>
          </a:prstGeom>
        </p:spPr>
      </p:pic>
      <p:sp>
        <p:nvSpPr>
          <p:cNvPr id="15" name="Content Placeholder 2"/>
          <p:cNvSpPr txBox="1">
            <a:spLocks/>
          </p:cNvSpPr>
          <p:nvPr/>
        </p:nvSpPr>
        <p:spPr bwMode="auto">
          <a:xfrm>
            <a:off x="7411451" y="3791045"/>
            <a:ext cx="1909610" cy="687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GB" sz="1600" baseline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 marL="8100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2pPr>
            <a:lvl3pPr marL="14076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3pPr>
            <a:lvl4pPr marL="20052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4pPr>
            <a:lvl5pPr marL="26028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indent="0" algn="ctr"/>
            <a:r>
              <a:rPr lang="de-DE" kern="0" dirty="0" err="1" smtClean="0"/>
              <a:t>Graphical</a:t>
            </a:r>
            <a:endParaRPr lang="de-DE" kern="0" dirty="0"/>
          </a:p>
          <a:p>
            <a:pPr indent="0" algn="ctr"/>
            <a:r>
              <a:rPr lang="de-DE" kern="0" dirty="0" err="1" smtClean="0"/>
              <a:t>user</a:t>
            </a:r>
            <a:r>
              <a:rPr lang="de-DE" kern="0" dirty="0" smtClean="0"/>
              <a:t> </a:t>
            </a:r>
            <a:r>
              <a:rPr lang="de-DE" kern="0" dirty="0" err="1" smtClean="0"/>
              <a:t>interface</a:t>
            </a:r>
            <a:endParaRPr lang="is-IS" kern="0" dirty="0"/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36749"/>
            <a:ext cx="9144000" cy="2863273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936748"/>
            <a:ext cx="9144000" cy="2863273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36747"/>
            <a:ext cx="9144000" cy="2863273"/>
          </a:xfrm>
          <a:prstGeom prst="rect">
            <a:avLst/>
          </a:prstGeom>
        </p:spPr>
      </p:pic>
      <p:sp>
        <p:nvSpPr>
          <p:cNvPr id="17" name="Content Placeholder 2"/>
          <p:cNvSpPr txBox="1">
            <a:spLocks/>
          </p:cNvSpPr>
          <p:nvPr/>
        </p:nvSpPr>
        <p:spPr bwMode="auto">
          <a:xfrm>
            <a:off x="4518186" y="1435796"/>
            <a:ext cx="2912803" cy="465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GB" sz="1600" baseline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 marL="8100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2pPr>
            <a:lvl3pPr marL="14076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3pPr>
            <a:lvl4pPr marL="20052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4pPr>
            <a:lvl5pPr marL="26028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indent="0" algn="ctr"/>
            <a:r>
              <a:rPr lang="de-DE" kern="0" dirty="0" smtClean="0"/>
              <a:t>Service </a:t>
            </a:r>
            <a:r>
              <a:rPr lang="de-DE" kern="0" dirty="0" err="1" smtClean="0"/>
              <a:t>discovery</a:t>
            </a:r>
            <a:r>
              <a:rPr lang="de-DE" kern="0" dirty="0" smtClean="0"/>
              <a:t> </a:t>
            </a:r>
            <a:endParaRPr lang="is-IS" kern="0" dirty="0"/>
          </a:p>
        </p:txBody>
      </p:sp>
    </p:spTree>
    <p:extLst>
      <p:ext uri="{BB962C8B-B14F-4D97-AF65-F5344CB8AC3E}">
        <p14:creationId xmlns:p14="http://schemas.microsoft.com/office/powerpoint/2010/main" val="2504506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8" grpId="0"/>
      <p:bldP spid="9" grpId="0"/>
      <p:bldP spid="15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GB" dirty="0" smtClean="0"/>
              <a:t>Starting Situation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800" y="687008"/>
            <a:ext cx="8748000" cy="3823200"/>
          </a:xfrm>
        </p:spPr>
        <p:txBody>
          <a:bodyPr/>
          <a:lstStyle/>
          <a:p>
            <a:pPr marL="342900">
              <a:buFont typeface="Arial" panose="020B0604020202020204" pitchFamily="34" charset="0"/>
              <a:buChar char="•"/>
            </a:pPr>
            <a:r>
              <a:rPr lang="en-GB" dirty="0" smtClean="0"/>
              <a:t>Interaction with delivered EGS-CC Test System Instance only possible through User Interface (UIF) </a:t>
            </a:r>
            <a:r>
              <a:rPr lang="en-GB" dirty="0"/>
              <a:t>component</a:t>
            </a:r>
          </a:p>
          <a:p>
            <a:pPr marL="1095750" lvl="1" indent="-285750">
              <a:buFont typeface="Wingdings" panose="05000000000000000000" pitchFamily="2" charset="2"/>
              <a:buChar char="Ø"/>
            </a:pPr>
            <a:r>
              <a:rPr lang="en-GB" dirty="0" smtClean="0"/>
              <a:t>Unclear whether front- or backend are responsible when problems are discovered</a:t>
            </a:r>
            <a:endParaRPr lang="en-GB" dirty="0"/>
          </a:p>
          <a:p>
            <a:pPr marL="1095750" lvl="1" indent="-285750">
              <a:buFont typeface="Wingdings" panose="05000000000000000000" pitchFamily="2" charset="2"/>
              <a:buChar char="Ø"/>
            </a:pPr>
            <a:r>
              <a:rPr lang="en-GB" dirty="0" smtClean="0"/>
              <a:t>Automating repetitive tasks in real running system based on UIF is </a:t>
            </a:r>
            <a:r>
              <a:rPr lang="en-GB" dirty="0" smtClean="0"/>
              <a:t>challenging</a:t>
            </a:r>
            <a:r>
              <a:rPr lang="en-GB" sz="800" dirty="0" smtClean="0"/>
              <a:t/>
            </a:r>
            <a:br>
              <a:rPr lang="en-GB" sz="800" dirty="0" smtClean="0"/>
            </a:br>
            <a:endParaRPr lang="en-GB" sz="800" dirty="0" smtClean="0"/>
          </a:p>
          <a:p>
            <a:pPr marL="342900">
              <a:buFont typeface="Arial" panose="020B0604020202020204" pitchFamily="34" charset="0"/>
              <a:buChar char="•"/>
            </a:pPr>
            <a:r>
              <a:rPr lang="en-GB" dirty="0" smtClean="0"/>
              <a:t>Fine-grained documentation for individual API calls lacking, requiring explorative development</a:t>
            </a:r>
          </a:p>
          <a:p>
            <a:pPr marL="1095750" lvl="1" indent="-285750">
              <a:buFont typeface="Wingdings" panose="05000000000000000000" pitchFamily="2" charset="2"/>
              <a:buChar char="Ø"/>
            </a:pPr>
            <a:r>
              <a:rPr lang="en-GB" dirty="0" smtClean="0"/>
              <a:t>Dynamic way of reloading source code into running Test System needed to avoid lengthy restarts between throwaway trial </a:t>
            </a:r>
            <a:r>
              <a:rPr lang="en-GB" dirty="0" smtClean="0"/>
              <a:t>runs</a:t>
            </a:r>
            <a:r>
              <a:rPr lang="en-GB" sz="800" dirty="0" smtClean="0"/>
              <a:t/>
            </a:r>
            <a:br>
              <a:rPr lang="en-GB" sz="800" dirty="0" smtClean="0"/>
            </a:br>
            <a:endParaRPr lang="en-GB" sz="8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Creation </a:t>
            </a:r>
            <a:r>
              <a:rPr lang="en-GB" dirty="0"/>
              <a:t>of </a:t>
            </a:r>
            <a:r>
              <a:rPr lang="en-GB" dirty="0" smtClean="0"/>
              <a:t>new non-graphical </a:t>
            </a:r>
            <a:r>
              <a:rPr lang="en-GB" dirty="0"/>
              <a:t>interface for accessing </a:t>
            </a:r>
            <a:r>
              <a:rPr lang="en-GB" dirty="0" smtClean="0"/>
              <a:t>EGS-CC-based </a:t>
            </a:r>
            <a:r>
              <a:rPr lang="en-GB" dirty="0"/>
              <a:t>systems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632463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GB" dirty="0" smtClean="0"/>
              <a:t>Use Cases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800" y="681480"/>
            <a:ext cx="8748000" cy="3823200"/>
          </a:xfrm>
        </p:spPr>
        <p:txBody>
          <a:bodyPr/>
          <a:lstStyle/>
          <a:p>
            <a:pPr marL="342900">
              <a:buFont typeface="+mj-lt"/>
              <a:buAutoNum type="arabicPeriod"/>
            </a:pPr>
            <a:r>
              <a:rPr lang="en-GB" dirty="0" smtClean="0"/>
              <a:t>Simplifying usage of EGS-CC based system to counter steep learning curve</a:t>
            </a:r>
          </a:p>
          <a:p>
            <a:pPr marL="342900">
              <a:buFont typeface="+mj-lt"/>
              <a:buAutoNum type="arabicPeriod"/>
            </a:pPr>
            <a:r>
              <a:rPr lang="en-GB" dirty="0" smtClean="0"/>
              <a:t>Enabling repeatable interactions with easy sharing and storage of outcomes</a:t>
            </a:r>
          </a:p>
          <a:p>
            <a:pPr marL="342900">
              <a:buFont typeface="+mj-lt"/>
              <a:buAutoNum type="arabicPeriod"/>
            </a:pPr>
            <a:r>
              <a:rPr lang="en-GB" dirty="0" smtClean="0"/>
              <a:t>Enabling automation of individual or several test steps</a:t>
            </a:r>
          </a:p>
          <a:p>
            <a:pPr marL="342900">
              <a:buFont typeface="+mj-lt"/>
              <a:buAutoNum type="arabicPeriod"/>
            </a:pPr>
            <a:r>
              <a:rPr lang="en-GB" dirty="0" smtClean="0"/>
              <a:t>Using direct access to components to determine where problems might be located</a:t>
            </a:r>
          </a:p>
          <a:p>
            <a:pPr marL="342900">
              <a:buFont typeface="+mj-lt"/>
              <a:buAutoNum type="arabicPeriod"/>
            </a:pPr>
            <a:r>
              <a:rPr lang="en-GB" dirty="0" smtClean="0"/>
              <a:t>Enabling direct interaction with usually hidden local interfaces to more deeply analyse system under test</a:t>
            </a:r>
          </a:p>
          <a:p>
            <a:pPr marL="342900">
              <a:buFont typeface="+mj-lt"/>
              <a:buAutoNum type="arabicPeriod"/>
            </a:pPr>
            <a:r>
              <a:rPr lang="en-GB" dirty="0" smtClean="0"/>
              <a:t>Enabling system administrator execution of basic tasks such as creating and starting sessions</a:t>
            </a:r>
          </a:p>
          <a:p>
            <a:pPr marL="342900">
              <a:buFont typeface="+mj-lt"/>
              <a:buAutoNum type="arabicPeriod"/>
            </a:pPr>
            <a:r>
              <a:rPr lang="en-GB" dirty="0" smtClean="0"/>
              <a:t>Providing the means for exploratory development by allowing user to redefine scripts during runtime of EGS-CC based system</a:t>
            </a:r>
          </a:p>
          <a:p>
            <a:pPr marL="342900">
              <a:buFont typeface="+mj-lt"/>
              <a:buAutoNum type="arabicPeriod"/>
            </a:pPr>
            <a:r>
              <a:rPr lang="en-GB" dirty="0" smtClean="0"/>
              <a:t>Improving speed of new developments by recombining existing building blocks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7446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GB" dirty="0" smtClean="0"/>
              <a:t>Possible Implementation Approaches</a:t>
            </a:r>
            <a:endParaRPr lang="en-GB" dirty="0"/>
          </a:p>
        </p:txBody>
      </p:sp>
      <p:sp>
        <p:nvSpPr>
          <p:cNvPr id="4" name="Content Placeholder 6"/>
          <p:cNvSpPr>
            <a:spLocks noGrp="1"/>
          </p:cNvSpPr>
          <p:nvPr>
            <p:ph idx="1"/>
          </p:nvPr>
        </p:nvSpPr>
        <p:spPr>
          <a:xfrm>
            <a:off x="172800" y="727200"/>
            <a:ext cx="8748000" cy="3823200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GB" dirty="0" smtClean="0"/>
              <a:t>Expanding existing command line </a:t>
            </a:r>
            <a:r>
              <a:rPr lang="en-GB" dirty="0" smtClean="0"/>
              <a:t>tool</a:t>
            </a:r>
          </a:p>
          <a:p>
            <a:pPr marL="1095750" lvl="1" indent="-285750">
              <a:buFont typeface="Wingdings" panose="05000000000000000000" pitchFamily="2" charset="2"/>
              <a:buChar char="Ø"/>
            </a:pPr>
            <a:r>
              <a:rPr lang="en-GB" dirty="0"/>
              <a:t>Script Execution Command </a:t>
            </a:r>
            <a:r>
              <a:rPr lang="en-GB" dirty="0" smtClean="0"/>
              <a:t>Line already delivered as part of EGS-CC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Component </a:t>
            </a:r>
            <a:r>
              <a:rPr lang="en-GB" dirty="0" smtClean="0"/>
              <a:t>not directly interactive but started again for each </a:t>
            </a:r>
            <a:r>
              <a:rPr lang="en-GB" dirty="0" smtClean="0"/>
              <a:t>command</a:t>
            </a:r>
          </a:p>
          <a:p>
            <a:pPr marL="1095750" lvl="1" indent="-285750">
              <a:buFont typeface="Wingdings" panose="05000000000000000000" pitchFamily="2" charset="2"/>
              <a:buChar char="Ø"/>
            </a:pPr>
            <a:r>
              <a:rPr lang="en-GB" dirty="0" smtClean="0"/>
              <a:t>Simplifies automation using shell scripts, as commands can be called directly from operating system terminals</a:t>
            </a:r>
          </a:p>
          <a:p>
            <a:pPr marL="1095750" lvl="1" indent="-285750">
              <a:buFont typeface="Wingdings" panose="05000000000000000000" pitchFamily="2" charset="2"/>
              <a:buChar char="Ø"/>
            </a:pPr>
            <a:r>
              <a:rPr lang="en-GB" dirty="0" smtClean="0"/>
              <a:t>Introduces unnecessary overhead, as each time new connection to</a:t>
            </a:r>
            <a:br>
              <a:rPr lang="en-GB" dirty="0" smtClean="0"/>
            </a:br>
            <a:r>
              <a:rPr lang="en-GB" dirty="0" smtClean="0"/>
              <a:t>EGS-CC backend established</a:t>
            </a: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Ability </a:t>
            </a:r>
            <a:r>
              <a:rPr lang="en-GB" dirty="0" smtClean="0"/>
              <a:t>to </a:t>
            </a:r>
            <a:r>
              <a:rPr lang="en-GB" dirty="0" smtClean="0"/>
              <a:t>interactively access a running EGS-CC based system seen as too fundamental to go ahead using this component only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40029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GB" dirty="0" smtClean="0"/>
              <a:t>Possible Implementation Approaches</a:t>
            </a:r>
            <a:endParaRPr lang="en-GB" dirty="0"/>
          </a:p>
        </p:txBody>
      </p:sp>
      <p:sp>
        <p:nvSpPr>
          <p:cNvPr id="4" name="Content Placeholder 6"/>
          <p:cNvSpPr>
            <a:spLocks noGrp="1"/>
          </p:cNvSpPr>
          <p:nvPr>
            <p:ph idx="1"/>
          </p:nvPr>
        </p:nvSpPr>
        <p:spPr>
          <a:xfrm>
            <a:off x="172800" y="727200"/>
            <a:ext cx="8748000" cy="3823200"/>
          </a:xfrm>
        </p:spPr>
        <p:txBody>
          <a:bodyPr/>
          <a:lstStyle/>
          <a:p>
            <a:pPr>
              <a:buFont typeface="+mj-lt"/>
              <a:buAutoNum type="arabicPeriod" startAt="2"/>
            </a:pPr>
            <a:r>
              <a:rPr lang="en-GB" dirty="0" smtClean="0"/>
              <a:t>Creating new </a:t>
            </a:r>
            <a:r>
              <a:rPr lang="en-GB" dirty="0" smtClean="0"/>
              <a:t>fully external program connecting to EGS-CC based system</a:t>
            </a:r>
          </a:p>
          <a:p>
            <a:pPr marL="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>
              <a:buFont typeface="Arial" panose="020B0604020202020204" pitchFamily="34" charset="0"/>
              <a:buChar char="•"/>
            </a:pPr>
            <a:r>
              <a:rPr lang="en-US" dirty="0" smtClean="0"/>
              <a:t>At the time, EGS-CC </a:t>
            </a:r>
            <a:r>
              <a:rPr lang="en-US" dirty="0"/>
              <a:t>only accessible via local infrastructure component and </a:t>
            </a:r>
            <a:r>
              <a:rPr lang="en-US" dirty="0" err="1"/>
              <a:t>OSGi</a:t>
            </a:r>
            <a:r>
              <a:rPr lang="en-US" dirty="0"/>
              <a:t> services (no REST API, CORBA interface, etc</a:t>
            </a:r>
            <a:r>
              <a:rPr lang="en-US" dirty="0" smtClean="0"/>
              <a:t>.)</a:t>
            </a:r>
          </a:p>
          <a:p>
            <a:pPr marL="1438650" lvl="1" indent="-285750">
              <a:buFont typeface="Wingdings" panose="05000000000000000000" pitchFamily="2" charset="2"/>
              <a:buChar char="Ø"/>
            </a:pPr>
            <a:r>
              <a:rPr lang="en-US" dirty="0"/>
              <a:t>A</a:t>
            </a:r>
            <a:r>
              <a:rPr lang="en-US" dirty="0" smtClean="0"/>
              <a:t>dapter component inside EGS-CC paired with external program would be possible but unnecessarily difficult</a:t>
            </a:r>
          </a:p>
          <a:p>
            <a:pPr marL="34290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>
              <a:buFont typeface="Arial" panose="020B0604020202020204" pitchFamily="34" charset="0"/>
              <a:buChar char="•"/>
            </a:pPr>
            <a:r>
              <a:rPr lang="en-GB" dirty="0" smtClean="0"/>
              <a:t>Command line could be traditional program running as part of a terminal session or graphical program showing a terminal-like environment to the user</a:t>
            </a:r>
            <a:endParaRPr lang="en-GB" dirty="0"/>
          </a:p>
          <a:p>
            <a:pPr marL="34290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>
              <a:buFont typeface="Arial" panose="020B0604020202020204" pitchFamily="34" charset="0"/>
              <a:buChar char="•"/>
            </a:pPr>
            <a:r>
              <a:rPr lang="en-GB" dirty="0" smtClean="0"/>
              <a:t>Referred </a:t>
            </a:r>
            <a:r>
              <a:rPr lang="en-GB" dirty="0" smtClean="0"/>
              <a:t>to as ESCLI – EGS-CC Standalone Command Line Interface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8007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GB" dirty="0" smtClean="0"/>
              <a:t>Possible Implementation Approaches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2800" y="638296"/>
            <a:ext cx="8748000" cy="743254"/>
          </a:xfrm>
        </p:spPr>
        <p:txBody>
          <a:bodyPr/>
          <a:lstStyle/>
          <a:p>
            <a:pPr>
              <a:buFont typeface="+mj-lt"/>
              <a:buAutoNum type="arabicPeriod" startAt="3"/>
            </a:pPr>
            <a:r>
              <a:rPr lang="de-DE" dirty="0" err="1" smtClean="0"/>
              <a:t>Extending</a:t>
            </a:r>
            <a:r>
              <a:rPr lang="de-DE" dirty="0" smtClean="0"/>
              <a:t> </a:t>
            </a:r>
            <a:r>
              <a:rPr lang="de-DE" dirty="0" err="1" smtClean="0"/>
              <a:t>existing</a:t>
            </a:r>
            <a:r>
              <a:rPr lang="de-DE" dirty="0" smtClean="0"/>
              <a:t> </a:t>
            </a:r>
            <a:r>
              <a:rPr lang="de-DE" dirty="0" err="1" smtClean="0"/>
              <a:t>application</a:t>
            </a:r>
            <a:r>
              <a:rPr lang="de-DE" dirty="0" smtClean="0"/>
              <a:t> </a:t>
            </a:r>
            <a:r>
              <a:rPr lang="de-DE" dirty="0" err="1" smtClean="0"/>
              <a:t>instead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creating</a:t>
            </a:r>
            <a:r>
              <a:rPr lang="de-DE" dirty="0" smtClean="0"/>
              <a:t> </a:t>
            </a:r>
            <a:r>
              <a:rPr lang="de-DE" dirty="0" err="1" smtClean="0"/>
              <a:t>entirely</a:t>
            </a:r>
            <a:r>
              <a:rPr lang="de-DE" dirty="0" smtClean="0"/>
              <a:t> </a:t>
            </a:r>
            <a:r>
              <a:rPr lang="de-DE" dirty="0" err="1" smtClean="0"/>
              <a:t>new</a:t>
            </a:r>
            <a:r>
              <a:rPr lang="de-DE" dirty="0" smtClean="0"/>
              <a:t> </a:t>
            </a:r>
            <a:r>
              <a:rPr lang="de-DE" dirty="0" err="1" smtClean="0"/>
              <a:t>one</a:t>
            </a:r>
            <a:endParaRPr lang="de-DE" dirty="0" smtClean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00" y="1503904"/>
            <a:ext cx="8770216" cy="2042775"/>
          </a:xfrm>
          <a:prstGeom prst="rect">
            <a:avLst/>
          </a:prstGeom>
        </p:spPr>
      </p:pic>
      <p:sp>
        <p:nvSpPr>
          <p:cNvPr id="6" name="Inhaltsplatzhalter 2"/>
          <p:cNvSpPr txBox="1">
            <a:spLocks/>
          </p:cNvSpPr>
          <p:nvPr/>
        </p:nvSpPr>
        <p:spPr bwMode="auto">
          <a:xfrm>
            <a:off x="172800" y="1098827"/>
            <a:ext cx="8748000" cy="743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GB" sz="1600" baseline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 marL="8100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2pPr>
            <a:lvl3pPr marL="14076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3pPr>
            <a:lvl4pPr marL="20052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4pPr>
            <a:lvl5pPr marL="26028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de-DE" kern="0" dirty="0" err="1" smtClean="0"/>
              <a:t>Karaf</a:t>
            </a:r>
            <a:r>
              <a:rPr lang="de-DE" kern="0" dirty="0" smtClean="0"/>
              <a:t> </a:t>
            </a:r>
            <a:r>
              <a:rPr lang="de-DE" kern="0" dirty="0" err="1" smtClean="0"/>
              <a:t>container</a:t>
            </a:r>
            <a:r>
              <a:rPr lang="de-DE" kern="0" dirty="0" smtClean="0"/>
              <a:t> </a:t>
            </a:r>
            <a:r>
              <a:rPr lang="de-DE" kern="0" dirty="0" err="1" smtClean="0"/>
              <a:t>used</a:t>
            </a:r>
            <a:r>
              <a:rPr lang="de-DE" kern="0" dirty="0" smtClean="0"/>
              <a:t> </a:t>
            </a:r>
            <a:r>
              <a:rPr lang="de-DE" kern="0" dirty="0" err="1" smtClean="0"/>
              <a:t>already</a:t>
            </a:r>
            <a:r>
              <a:rPr lang="de-DE" kern="0" dirty="0" smtClean="0"/>
              <a:t> </a:t>
            </a:r>
            <a:r>
              <a:rPr lang="de-DE" kern="0" dirty="0" err="1" smtClean="0"/>
              <a:t>within</a:t>
            </a:r>
            <a:r>
              <a:rPr lang="de-DE" kern="0" dirty="0" smtClean="0"/>
              <a:t> EGS-CC, </a:t>
            </a:r>
            <a:r>
              <a:rPr lang="de-DE" kern="0" dirty="0" err="1" smtClean="0"/>
              <a:t>containing</a:t>
            </a:r>
            <a:r>
              <a:rPr lang="de-DE" kern="0" dirty="0" smtClean="0"/>
              <a:t> </a:t>
            </a:r>
            <a:r>
              <a:rPr lang="de-DE" kern="0" dirty="0" err="1" smtClean="0"/>
              <a:t>Gogo</a:t>
            </a:r>
            <a:r>
              <a:rPr lang="de-DE" kern="0" dirty="0" smtClean="0"/>
              <a:t> </a:t>
            </a:r>
            <a:r>
              <a:rPr lang="de-DE" kern="0" dirty="0" err="1" smtClean="0"/>
              <a:t>command</a:t>
            </a:r>
            <a:r>
              <a:rPr lang="de-DE" kern="0" dirty="0" smtClean="0"/>
              <a:t> </a:t>
            </a:r>
            <a:r>
              <a:rPr lang="de-DE" kern="0" dirty="0" err="1" smtClean="0"/>
              <a:t>line</a:t>
            </a:r>
            <a:r>
              <a:rPr lang="de-DE" kern="0" dirty="0" smtClean="0"/>
              <a:t>:</a:t>
            </a:r>
            <a:endParaRPr lang="is-IS" kern="0" dirty="0"/>
          </a:p>
        </p:txBody>
      </p:sp>
      <p:sp>
        <p:nvSpPr>
          <p:cNvPr id="7" name="Inhaltsplatzhalter 2"/>
          <p:cNvSpPr txBox="1">
            <a:spLocks/>
          </p:cNvSpPr>
          <p:nvPr/>
        </p:nvSpPr>
        <p:spPr bwMode="auto">
          <a:xfrm>
            <a:off x="172800" y="4092363"/>
            <a:ext cx="8748000" cy="743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GB" sz="1600" baseline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 marL="8100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2pPr>
            <a:lvl3pPr marL="14076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3pPr>
            <a:lvl4pPr marL="20052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4pPr>
            <a:lvl5pPr marL="26028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de-DE" kern="0" dirty="0" err="1"/>
              <a:t>R</a:t>
            </a:r>
            <a:r>
              <a:rPr lang="de-DE" kern="0" dirty="0" err="1" smtClean="0"/>
              <a:t>eferred</a:t>
            </a:r>
            <a:r>
              <a:rPr lang="de-DE" kern="0" dirty="0" smtClean="0"/>
              <a:t> </a:t>
            </a:r>
            <a:r>
              <a:rPr lang="de-DE" kern="0" dirty="0" err="1" smtClean="0"/>
              <a:t>to</a:t>
            </a:r>
            <a:r>
              <a:rPr lang="de-DE" kern="0" dirty="0" smtClean="0"/>
              <a:t> </a:t>
            </a:r>
            <a:r>
              <a:rPr lang="de-DE" kern="0" dirty="0" err="1" smtClean="0"/>
              <a:t>as</a:t>
            </a:r>
            <a:r>
              <a:rPr lang="de-DE" kern="0" dirty="0" smtClean="0"/>
              <a:t> EKSE - EGS-CC </a:t>
            </a:r>
            <a:r>
              <a:rPr lang="de-DE" kern="0" dirty="0" err="1" smtClean="0"/>
              <a:t>Karaf</a:t>
            </a:r>
            <a:r>
              <a:rPr lang="de-DE" kern="0" dirty="0" smtClean="0"/>
              <a:t> Shell Extension</a:t>
            </a:r>
            <a:endParaRPr lang="is-IS" kern="0" dirty="0"/>
          </a:p>
        </p:txBody>
      </p:sp>
      <p:sp>
        <p:nvSpPr>
          <p:cNvPr id="8" name="Inhaltsplatzhalter 2"/>
          <p:cNvSpPr txBox="1">
            <a:spLocks/>
          </p:cNvSpPr>
          <p:nvPr/>
        </p:nvSpPr>
        <p:spPr bwMode="auto">
          <a:xfrm>
            <a:off x="172800" y="3297406"/>
            <a:ext cx="8748000" cy="743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GB" sz="1600" baseline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 marL="8100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2pPr>
            <a:lvl3pPr marL="14076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3pPr>
            <a:lvl4pPr marL="20052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4pPr>
            <a:lvl5pPr marL="26028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marL="342900">
              <a:buFont typeface="Arial" panose="020B0604020202020204" pitchFamily="34" charset="0"/>
              <a:buChar char="•"/>
            </a:pPr>
            <a:r>
              <a:rPr lang="de-DE" kern="0" dirty="0" smtClean="0"/>
              <a:t>Re-</a:t>
            </a:r>
            <a:r>
              <a:rPr lang="de-DE" kern="0" dirty="0" err="1" smtClean="0"/>
              <a:t>using</a:t>
            </a:r>
            <a:r>
              <a:rPr lang="de-DE" kern="0" dirty="0" smtClean="0"/>
              <a:t> </a:t>
            </a:r>
            <a:r>
              <a:rPr lang="de-DE" kern="0" dirty="0" err="1" smtClean="0"/>
              <a:t>application</a:t>
            </a:r>
            <a:r>
              <a:rPr lang="de-DE" kern="0" dirty="0" smtClean="0"/>
              <a:t> </a:t>
            </a:r>
            <a:r>
              <a:rPr lang="de-DE" kern="0" dirty="0" err="1" smtClean="0"/>
              <a:t>already</a:t>
            </a:r>
            <a:r>
              <a:rPr lang="de-DE" kern="0" dirty="0" smtClean="0"/>
              <a:t> </a:t>
            </a:r>
            <a:r>
              <a:rPr lang="de-DE" kern="0" dirty="0" err="1" smtClean="0"/>
              <a:t>use</a:t>
            </a:r>
            <a:r>
              <a:rPr lang="de-DE" kern="0" dirty="0" err="1" smtClean="0"/>
              <a:t>d</a:t>
            </a:r>
            <a:r>
              <a:rPr lang="de-DE" kern="0" dirty="0" smtClean="0"/>
              <a:t> </a:t>
            </a:r>
            <a:r>
              <a:rPr lang="de-DE" kern="0" dirty="0" smtClean="0"/>
              <a:t>in</a:t>
            </a:r>
            <a:br>
              <a:rPr lang="de-DE" kern="0" dirty="0" smtClean="0"/>
            </a:br>
            <a:r>
              <a:rPr lang="de-DE" kern="0" dirty="0" smtClean="0"/>
              <a:t>EGS-CC </a:t>
            </a:r>
            <a:r>
              <a:rPr lang="de-DE" kern="0" dirty="0" err="1" smtClean="0"/>
              <a:t>adds</a:t>
            </a:r>
            <a:r>
              <a:rPr lang="de-DE" kern="0" dirty="0" smtClean="0"/>
              <a:t> </a:t>
            </a:r>
            <a:r>
              <a:rPr lang="de-DE" kern="0" dirty="0" err="1" smtClean="0"/>
              <a:t>functionality</a:t>
            </a:r>
            <a:r>
              <a:rPr lang="de-DE" kern="0" dirty="0" smtClean="0"/>
              <a:t> </a:t>
            </a:r>
            <a:r>
              <a:rPr lang="de-DE" kern="0" dirty="0" err="1" smtClean="0"/>
              <a:t>without</a:t>
            </a:r>
            <a:r>
              <a:rPr lang="de-DE" kern="0" dirty="0" smtClean="0"/>
              <a:t> </a:t>
            </a:r>
            <a:r>
              <a:rPr lang="de-DE" kern="0" dirty="0" err="1" smtClean="0"/>
              <a:t>adding</a:t>
            </a:r>
            <a:r>
              <a:rPr lang="de-DE" kern="0" dirty="0" smtClean="0"/>
              <a:t> </a:t>
            </a:r>
            <a:r>
              <a:rPr lang="de-DE" kern="0" dirty="0" err="1" smtClean="0"/>
              <a:t>complexity</a:t>
            </a:r>
            <a:r>
              <a:rPr lang="de-DE" kern="0" dirty="0" smtClean="0"/>
              <a:t> </a:t>
            </a:r>
            <a:r>
              <a:rPr lang="de-DE" kern="0" dirty="0" err="1" smtClean="0"/>
              <a:t>for</a:t>
            </a:r>
            <a:r>
              <a:rPr lang="de-DE" kern="0" dirty="0" smtClean="0"/>
              <a:t> </a:t>
            </a:r>
            <a:r>
              <a:rPr lang="de-DE" kern="0" dirty="0" err="1" smtClean="0"/>
              <a:t>the</a:t>
            </a:r>
            <a:r>
              <a:rPr lang="de-DE" kern="0" dirty="0" smtClean="0"/>
              <a:t> </a:t>
            </a:r>
            <a:r>
              <a:rPr lang="de-DE" kern="0" dirty="0" err="1" smtClean="0"/>
              <a:t>user</a:t>
            </a:r>
            <a:endParaRPr lang="is-IS" kern="0" dirty="0"/>
          </a:p>
        </p:txBody>
      </p:sp>
    </p:spTree>
    <p:extLst>
      <p:ext uri="{BB962C8B-B14F-4D97-AF65-F5344CB8AC3E}">
        <p14:creationId xmlns:p14="http://schemas.microsoft.com/office/powerpoint/2010/main" val="2705919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GB" dirty="0" smtClean="0"/>
              <a:t>Possible Implementation Approaches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5535" y="1436914"/>
            <a:ext cx="6712927" cy="2743200"/>
          </a:xfrm>
          <a:prstGeom prst="rect">
            <a:avLst/>
          </a:prstGeom>
        </p:spPr>
      </p:pic>
      <p:sp>
        <p:nvSpPr>
          <p:cNvPr id="4" name="Inhaltsplatzhalter 2"/>
          <p:cNvSpPr>
            <a:spLocks noGrp="1"/>
          </p:cNvSpPr>
          <p:nvPr>
            <p:ph idx="1"/>
          </p:nvPr>
        </p:nvSpPr>
        <p:spPr>
          <a:xfrm>
            <a:off x="172800" y="727200"/>
            <a:ext cx="8748000" cy="709714"/>
          </a:xfrm>
        </p:spPr>
        <p:txBody>
          <a:bodyPr/>
          <a:lstStyle/>
          <a:p>
            <a:pPr marL="342900">
              <a:buFont typeface="Arial" panose="020B0604020202020204" pitchFamily="34" charset="0"/>
              <a:buChar char="•"/>
            </a:pPr>
            <a:r>
              <a:rPr lang="de-DE" dirty="0" err="1" smtClean="0"/>
              <a:t>Creating</a:t>
            </a:r>
            <a:r>
              <a:rPr lang="de-DE" dirty="0" smtClean="0"/>
              <a:t> </a:t>
            </a:r>
            <a:r>
              <a:rPr lang="de-DE" dirty="0" err="1" smtClean="0"/>
              <a:t>completely</a:t>
            </a:r>
            <a:r>
              <a:rPr lang="de-DE" dirty="0" smtClean="0"/>
              <a:t> </a:t>
            </a:r>
            <a:r>
              <a:rPr lang="de-DE" dirty="0" err="1" smtClean="0"/>
              <a:t>new</a:t>
            </a:r>
            <a:r>
              <a:rPr lang="de-DE" dirty="0" smtClean="0"/>
              <a:t> </a:t>
            </a:r>
            <a:r>
              <a:rPr lang="de-DE" dirty="0" err="1" smtClean="0"/>
              <a:t>graphical</a:t>
            </a:r>
            <a:r>
              <a:rPr lang="de-DE" dirty="0" smtClean="0"/>
              <a:t> </a:t>
            </a:r>
            <a:r>
              <a:rPr lang="de-DE" dirty="0" err="1" smtClean="0"/>
              <a:t>application</a:t>
            </a:r>
            <a:r>
              <a:rPr lang="de-DE" dirty="0" smtClean="0"/>
              <a:t> </a:t>
            </a:r>
            <a:r>
              <a:rPr lang="de-DE" dirty="0" err="1" smtClean="0"/>
              <a:t>implementing</a:t>
            </a:r>
            <a:r>
              <a:rPr lang="de-DE" dirty="0" smtClean="0"/>
              <a:t> simple </a:t>
            </a:r>
            <a:r>
              <a:rPr lang="de-DE" dirty="0" err="1" smtClean="0"/>
              <a:t>command</a:t>
            </a:r>
            <a:r>
              <a:rPr lang="de-DE" dirty="0" smtClean="0"/>
              <a:t> </a:t>
            </a:r>
            <a:r>
              <a:rPr lang="de-DE" dirty="0" err="1" smtClean="0"/>
              <a:t>line</a:t>
            </a:r>
            <a:r>
              <a:rPr lang="de-DE" dirty="0" smtClean="0"/>
              <a:t> </a:t>
            </a:r>
            <a:r>
              <a:rPr lang="de-DE" dirty="0" err="1" smtClean="0"/>
              <a:t>would</a:t>
            </a:r>
            <a:r>
              <a:rPr lang="de-DE" dirty="0" smtClean="0"/>
              <a:t> </a:t>
            </a:r>
            <a:r>
              <a:rPr lang="de-DE" dirty="0" err="1" smtClean="0"/>
              <a:t>give</a:t>
            </a:r>
            <a:r>
              <a:rPr lang="de-DE" dirty="0" smtClean="0"/>
              <a:t> large </a:t>
            </a:r>
            <a:r>
              <a:rPr lang="de-DE" dirty="0" err="1" smtClean="0"/>
              <a:t>freedom</a:t>
            </a:r>
            <a:r>
              <a:rPr lang="de-DE" dirty="0" smtClean="0"/>
              <a:t>, e.g.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displaying</a:t>
            </a:r>
            <a:r>
              <a:rPr lang="de-DE" dirty="0" smtClean="0"/>
              <a:t> </a:t>
            </a:r>
            <a:r>
              <a:rPr lang="de-DE" dirty="0" err="1" smtClean="0"/>
              <a:t>hints</a:t>
            </a:r>
            <a:r>
              <a:rPr lang="de-DE" dirty="0" smtClean="0"/>
              <a:t>:</a:t>
            </a:r>
            <a:endParaRPr lang="is-IS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 bwMode="auto">
          <a:xfrm>
            <a:off x="197999" y="4180114"/>
            <a:ext cx="8748000" cy="366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GB" sz="1600" baseline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 marL="8100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2pPr>
            <a:lvl3pPr marL="14076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3pPr>
            <a:lvl4pPr marL="20052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4pPr>
            <a:lvl5pPr marL="26028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de-DE" kern="0" dirty="0" err="1" smtClean="0"/>
              <a:t>Ultimately</a:t>
            </a:r>
            <a:r>
              <a:rPr lang="de-DE" kern="0" dirty="0"/>
              <a:t> </a:t>
            </a:r>
            <a:r>
              <a:rPr lang="de-DE" kern="0" dirty="0" err="1" smtClean="0"/>
              <a:t>re-using</a:t>
            </a:r>
            <a:r>
              <a:rPr lang="de-DE" kern="0" dirty="0" smtClean="0"/>
              <a:t> simple </a:t>
            </a:r>
            <a:r>
              <a:rPr lang="de-DE" kern="0" dirty="0" err="1" smtClean="0"/>
              <a:t>console</a:t>
            </a:r>
            <a:r>
              <a:rPr lang="de-DE" kern="0" dirty="0" smtClean="0"/>
              <a:t> </a:t>
            </a:r>
            <a:r>
              <a:rPr lang="de-DE" kern="0" dirty="0" err="1" smtClean="0"/>
              <a:t>more</a:t>
            </a:r>
            <a:r>
              <a:rPr lang="de-DE" kern="0" dirty="0" smtClean="0"/>
              <a:t> maintainable </a:t>
            </a:r>
            <a:r>
              <a:rPr lang="de-DE" kern="0" dirty="0" err="1" smtClean="0"/>
              <a:t>though</a:t>
            </a:r>
            <a:endParaRPr lang="is-IS" kern="0" dirty="0"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5535" y="1436914"/>
            <a:ext cx="6712927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558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/>
    </p:bldLst>
  </p:timing>
</p:sld>
</file>

<file path=ppt/theme/theme1.xml><?xml version="1.0" encoding="utf-8"?>
<a:theme xmlns:a="http://schemas.openxmlformats.org/drawingml/2006/main" name="Esa presentation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NEW ESA Presentation 16-9_Slovenia.potx" id="{B4B7490A-53FE-4E20-AAB8-88372E67B561}" vid="{BCEB71B1-FD63-4BD6-B008-F7DFC94BF6F7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95F947CC68284A92DD76895F95485E" ma:contentTypeVersion="" ma:contentTypeDescription="Create a new document." ma:contentTypeScope="" ma:versionID="d2f7bac1cc6cefe942785cfbb8bae163">
  <xsd:schema xmlns:xsd="http://www.w3.org/2001/XMLSchema" xmlns:xs="http://www.w3.org/2001/XMLSchema" xmlns:p="http://schemas.microsoft.com/office/2006/metadata/properties" xmlns:ns2="f2760952-b3bb-408f-ace6-eb1e07642b86" targetNamespace="http://schemas.microsoft.com/office/2006/metadata/properties" ma:root="true" ma:fieldsID="70e6d848e258403642b2016fccd44a87" ns2:_="">
    <xsd:import namespace="f2760952-b3bb-408f-ace6-eb1e07642b8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60952-b3bb-408f-ace6-eb1e07642b8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description="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D587E21-31CA-408E-A5B1-4B7F0D8D9C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760952-b3bb-408f-ace6-eb1e07642b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E22279E-2C4C-4C93-8498-455A58D1433E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www.w3.org/XML/1998/namespace"/>
    <ds:schemaRef ds:uri="f2760952-b3bb-408f-ace6-eb1e07642b86"/>
    <ds:schemaRef ds:uri="http://purl.org/dc/terms/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ESA Presentation 16-9</Template>
  <TotalTime>0</TotalTime>
  <Words>965</Words>
  <Application>Microsoft Office PowerPoint</Application>
  <PresentationFormat>Bildschirmpräsentation (16:9)</PresentationFormat>
  <Paragraphs>145</Paragraphs>
  <Slides>19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5" baseType="lpstr">
      <vt:lpstr>Arial</vt:lpstr>
      <vt:lpstr>Calibri</vt:lpstr>
      <vt:lpstr>Courier New</vt:lpstr>
      <vt:lpstr>Verdana</vt:lpstr>
      <vt:lpstr>Wingdings</vt:lpstr>
      <vt:lpstr>Esa presentation</vt:lpstr>
      <vt:lpstr>PowerPoint-Präsentation</vt:lpstr>
      <vt:lpstr>What is EGS-CC?</vt:lpstr>
      <vt:lpstr>EGS-CC Test System Instance Overview</vt:lpstr>
      <vt:lpstr>Starting Situation</vt:lpstr>
      <vt:lpstr>Use Cases</vt:lpstr>
      <vt:lpstr>Possible Implementation Approaches</vt:lpstr>
      <vt:lpstr>Possible Implementation Approaches</vt:lpstr>
      <vt:lpstr>Possible Implementation Approaches</vt:lpstr>
      <vt:lpstr>Possible Implementation Approaches</vt:lpstr>
      <vt:lpstr>Deployment Options</vt:lpstr>
      <vt:lpstr>Scripting Approach</vt:lpstr>
      <vt:lpstr>Example Script</vt:lpstr>
      <vt:lpstr>Enabling Dynamic Interactions</vt:lpstr>
      <vt:lpstr>Automation of Tests</vt:lpstr>
      <vt:lpstr>Automation of Common Interactions</vt:lpstr>
      <vt:lpstr>Configuration Tracking Interface</vt:lpstr>
      <vt:lpstr>Ad-hoc Basis for Further Extension</vt:lpstr>
      <vt:lpstr>Challenges</vt:lpstr>
      <vt:lpstr>Conclusions</vt:lpstr>
    </vt:vector>
  </TitlesOfParts>
  <Manager/>
  <Company>ESA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EKSE: A Command Line Interface for EGS-CC based Systems</dc:title>
  <dc:subject>EKSE: A Command Line Interface for EGS-CC based Systems</dc:subject>
  <dc:creator>Tom Moya Schiller</dc:creator>
  <cp:keywords/>
  <dc:description/>
  <cp:lastModifiedBy>Moyaccercchi</cp:lastModifiedBy>
  <cp:revision>83</cp:revision>
  <cp:lastPrinted>2008-08-26T16:26:23Z</cp:lastPrinted>
  <dcterms:created xsi:type="dcterms:W3CDTF">2018-05-14T14:23:53Z</dcterms:created>
  <dcterms:modified xsi:type="dcterms:W3CDTF">2018-05-26T09:42:33Z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Tom Moya Schiller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5GV2.0</vt:lpwstr>
  </property>
  <property fmtid="{D5CDD505-2E9C-101B-9397-08002B2CF9AE}" pid="13" name="ShowESADialog1">
    <vt:bool>true</vt:bool>
  </property>
  <property fmtid="{D5CDD505-2E9C-101B-9397-08002B2CF9AE}" pid="14" name="ContentTypeId">
    <vt:lpwstr>0x0101008995F947CC68284A92DD76895F95485E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- For Official Use</vt:lpwstr>
  </property>
  <property fmtid="{D5CDD505-2E9C-101B-9397-08002B2CF9AE}" pid="18" name="Classification Caveat">
    <vt:lpwstr/>
  </property>
  <property fmtid="{D5CDD505-2E9C-101B-9397-08002B2CF9AE}" pid="19" name="Status">
    <vt:lpwstr/>
  </property>
  <property fmtid="{D5CDD505-2E9C-101B-9397-08002B2CF9AE}" pid="20" name="bmsSiteName">
    <vt:lpwstr/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/>
  </property>
  <property fmtid="{D5CDD505-2E9C-101B-9397-08002B2CF9AE}" pid="24" name="bmsAddress">
    <vt:lpwstr/>
  </property>
  <property fmtid="{D5CDD505-2E9C-101B-9397-08002B2CF9AE}" pid="25" name="bmsPlace">
    <vt:lpwstr/>
  </property>
  <property fmtid="{D5CDD505-2E9C-101B-9397-08002B2CF9AE}" pid="26" name="bmsPhoneFax">
    <vt:lpwstr/>
  </property>
  <property fmtid="{D5CDD505-2E9C-101B-9397-08002B2CF9AE}" pid="27" name="Issue">
    <vt:i4>0</vt:i4>
  </property>
  <property fmtid="{D5CDD505-2E9C-101B-9397-08002B2CF9AE}" pid="28" name="Revision">
    <vt:i4>0</vt:i4>
  </property>
  <property fmtid="{D5CDD505-2E9C-101B-9397-08002B2CF9AE}" pid="29" name="Issue Date">
    <vt:filetime>2018-05-27T22:00:00Z</vt:filetime>
  </property>
  <property fmtid="{D5CDD505-2E9C-101B-9397-08002B2CF9AE}" pid="30" name="Organisational_x0020_entity">
    <vt:lpwstr/>
  </property>
</Properties>
</file>